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92" r:id="rId3"/>
    <p:sldId id="299" r:id="rId4"/>
    <p:sldId id="298" r:id="rId5"/>
    <p:sldId id="301" r:id="rId6"/>
    <p:sldId id="302" r:id="rId7"/>
    <p:sldId id="303" r:id="rId8"/>
    <p:sldId id="305" r:id="rId9"/>
    <p:sldId id="333" r:id="rId10"/>
    <p:sldId id="343" r:id="rId11"/>
    <p:sldId id="257" r:id="rId12"/>
    <p:sldId id="344" r:id="rId13"/>
    <p:sldId id="345" r:id="rId14"/>
    <p:sldId id="334" r:id="rId15"/>
    <p:sldId id="307" r:id="rId16"/>
    <p:sldId id="308" r:id="rId17"/>
    <p:sldId id="309" r:id="rId18"/>
    <p:sldId id="310" r:id="rId19"/>
    <p:sldId id="336" r:id="rId20"/>
    <p:sldId id="326" r:id="rId21"/>
    <p:sldId id="312" r:id="rId22"/>
    <p:sldId id="313" r:id="rId23"/>
    <p:sldId id="314" r:id="rId24"/>
    <p:sldId id="346" r:id="rId25"/>
    <p:sldId id="347" r:id="rId26"/>
    <p:sldId id="315" r:id="rId27"/>
    <p:sldId id="316" r:id="rId28"/>
    <p:sldId id="278" r:id="rId29"/>
    <p:sldId id="317" r:id="rId30"/>
    <p:sldId id="335" r:id="rId31"/>
    <p:sldId id="319" r:id="rId32"/>
    <p:sldId id="320" r:id="rId33"/>
    <p:sldId id="321" r:id="rId34"/>
    <p:sldId id="337" r:id="rId35"/>
    <p:sldId id="338" r:id="rId36"/>
    <p:sldId id="324" r:id="rId37"/>
    <p:sldId id="258" r:id="rId38"/>
    <p:sldId id="264" r:id="rId39"/>
    <p:sldId id="263" r:id="rId40"/>
    <p:sldId id="259" r:id="rId41"/>
    <p:sldId id="282" r:id="rId42"/>
    <p:sldId id="281" r:id="rId43"/>
    <p:sldId id="283" r:id="rId44"/>
    <p:sldId id="260" r:id="rId45"/>
    <p:sldId id="262" r:id="rId46"/>
    <p:sldId id="290" r:id="rId47"/>
    <p:sldId id="289" r:id="rId48"/>
    <p:sldId id="327" r:id="rId49"/>
    <p:sldId id="331" r:id="rId50"/>
    <p:sldId id="328" r:id="rId51"/>
    <p:sldId id="332" r:id="rId52"/>
    <p:sldId id="329" r:id="rId53"/>
    <p:sldId id="351" r:id="rId54"/>
    <p:sldId id="352" r:id="rId55"/>
    <p:sldId id="330" r:id="rId56"/>
    <p:sldId id="350" r:id="rId57"/>
    <p:sldId id="296" r:id="rId58"/>
    <p:sldId id="268" r:id="rId59"/>
    <p:sldId id="270" r:id="rId60"/>
    <p:sldId id="265" r:id="rId61"/>
    <p:sldId id="267" r:id="rId62"/>
    <p:sldId id="348" r:id="rId63"/>
    <p:sldId id="354" r:id="rId64"/>
    <p:sldId id="266" r:id="rId65"/>
    <p:sldId id="353" r:id="rId66"/>
    <p:sldId id="349" r:id="rId67"/>
    <p:sldId id="274" r:id="rId68"/>
    <p:sldId id="355" r:id="rId69"/>
    <p:sldId id="275" r:id="rId70"/>
    <p:sldId id="342" r:id="rId71"/>
    <p:sldId id="276" r:id="rId7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4A381BC-6F6A-4500-962E-8D2E17780D88}">
          <p14:sldIdLst>
            <p14:sldId id="256"/>
          </p14:sldIdLst>
        </p14:section>
        <p14:section name="introduzione" id="{B2248F42-43C7-4A27-89AB-32D70822281C}">
          <p14:sldIdLst>
            <p14:sldId id="292"/>
            <p14:sldId id="299"/>
            <p14:sldId id="298"/>
          </p14:sldIdLst>
        </p14:section>
        <p14:section name="attitude" id="{12256FE0-97D8-48F8-81F3-F60B535C58DD}">
          <p14:sldIdLst>
            <p14:sldId id="301"/>
            <p14:sldId id="302"/>
            <p14:sldId id="303"/>
            <p14:sldId id="305"/>
            <p14:sldId id="333"/>
            <p14:sldId id="343"/>
            <p14:sldId id="257"/>
            <p14:sldId id="344"/>
            <p14:sldId id="345"/>
            <p14:sldId id="334"/>
            <p14:sldId id="307"/>
            <p14:sldId id="308"/>
            <p14:sldId id="309"/>
            <p14:sldId id="310"/>
            <p14:sldId id="336"/>
            <p14:sldId id="326"/>
            <p14:sldId id="312"/>
            <p14:sldId id="313"/>
            <p14:sldId id="314"/>
            <p14:sldId id="346"/>
            <p14:sldId id="347"/>
          </p14:sldIdLst>
        </p14:section>
        <p14:section name="position" id="{70F0DA8A-FD47-48F4-BF21-F01FC59CA47E}">
          <p14:sldIdLst>
            <p14:sldId id="315"/>
            <p14:sldId id="316"/>
            <p14:sldId id="278"/>
            <p14:sldId id="317"/>
            <p14:sldId id="335"/>
            <p14:sldId id="319"/>
            <p14:sldId id="320"/>
            <p14:sldId id="321"/>
            <p14:sldId id="337"/>
            <p14:sldId id="338"/>
            <p14:sldId id="324"/>
          </p14:sldIdLst>
        </p14:section>
        <p14:section name="guadagni" id="{905CE42D-626F-4C71-B5E6-76862ED6EF99}">
          <p14:sldIdLst>
            <p14:sldId id="258"/>
            <p14:sldId id="264"/>
            <p14:sldId id="263"/>
            <p14:sldId id="259"/>
            <p14:sldId id="282"/>
            <p14:sldId id="281"/>
            <p14:sldId id="283"/>
            <p14:sldId id="260"/>
            <p14:sldId id="262"/>
          </p14:sldIdLst>
        </p14:section>
        <p14:section name="analisi in freq" id="{84AA35F8-C68D-4455-A916-733CAD748BF9}">
          <p14:sldIdLst>
            <p14:sldId id="290"/>
          </p14:sldIdLst>
        </p14:section>
        <p14:section name="Sezione senza titolo" id="{41F26C65-D7F6-41BF-9737-A146C7719E25}">
          <p14:sldIdLst>
            <p14:sldId id="289"/>
          </p14:sldIdLst>
        </p14:section>
        <p14:section name="Implementazione" id="{D5D52F41-B915-4E18-AA4C-0D1C332C14AA}">
          <p14:sldIdLst>
            <p14:sldId id="327"/>
            <p14:sldId id="331"/>
            <p14:sldId id="328"/>
            <p14:sldId id="332"/>
            <p14:sldId id="329"/>
            <p14:sldId id="351"/>
            <p14:sldId id="352"/>
            <p14:sldId id="330"/>
            <p14:sldId id="350"/>
          </p14:sldIdLst>
        </p14:section>
        <p14:section name="Simulazione" id="{D619E3E9-6C6C-4166-8F76-A618BFCEF8D9}">
          <p14:sldIdLst>
            <p14:sldId id="296"/>
            <p14:sldId id="268"/>
            <p14:sldId id="270"/>
            <p14:sldId id="265"/>
            <p14:sldId id="267"/>
            <p14:sldId id="348"/>
            <p14:sldId id="354"/>
            <p14:sldId id="266"/>
            <p14:sldId id="353"/>
            <p14:sldId id="349"/>
            <p14:sldId id="274"/>
            <p14:sldId id="355"/>
            <p14:sldId id="275"/>
            <p14:sldId id="34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39" userDrawn="1">
          <p15:clr>
            <a:srgbClr val="A4A3A4"/>
          </p15:clr>
        </p15:guide>
        <p15:guide id="2" pos="7015" userDrawn="1">
          <p15:clr>
            <a:srgbClr val="A4A3A4"/>
          </p15:clr>
        </p15:guide>
        <p15:guide id="3" pos="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01A"/>
    <a:srgbClr val="D55011"/>
    <a:srgbClr val="78AB32"/>
    <a:srgbClr val="FFFF00"/>
    <a:srgbClr val="14726E"/>
    <a:srgbClr val="000000"/>
    <a:srgbClr val="C4F4F2"/>
    <a:srgbClr val="20B2AB"/>
    <a:srgbClr val="FFFFFF"/>
    <a:srgbClr val="70D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4712" autoAdjust="0"/>
  </p:normalViewPr>
  <p:slideViewPr>
    <p:cSldViewPr snapToGrid="0" showGuides="1">
      <p:cViewPr>
        <p:scale>
          <a:sx n="98" d="100"/>
          <a:sy n="98" d="100"/>
        </p:scale>
        <p:origin x="58" y="-58"/>
      </p:cViewPr>
      <p:guideLst>
        <p:guide orient="horz" pos="3339"/>
        <p:guide pos="7015"/>
        <p:guide pos="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EEE4A-8652-4D34-8DA5-ABE23C054415}" type="datetimeFigureOut">
              <a:rPr lang="it-IT" smtClean="0"/>
              <a:t>25/07/2023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CAD10-A0FC-4149-9B16-F89E80ECA1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623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26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8263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63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2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2732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16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378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8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8548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0042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9033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AD10-A0FC-4149-9B16-F89E80ECA1D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035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64AA8-02DA-1F1B-1834-C1B1B985A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359447-A1D9-4EC4-98D3-9A76F3C7E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D274D9-F43F-8372-AB82-1909DE1F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D755-0DB3-48FD-BDE9-12C8C0F46216}" type="datetime1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E3B4FB-19D1-BCFD-EE6F-E6DAC59D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9ED2A0-ADF7-52E6-BEB2-7A8E7BC4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12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C7E7E6-DE12-684A-B1C9-D27FC76F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07C1C09-C79F-8511-343D-0ACFF5C5D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675638-7819-AEAA-B86B-44443E04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B48F-664A-4E8F-A08B-B4427B45DE09}" type="datetime1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ABEE3A-5ED6-27C4-E910-CAB808CC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8B7BFB-E856-818C-9455-18A450C5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916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C09D2BB-D099-482B-EDA7-F9F37E955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DC4C53B-C744-2B06-9970-95C88E322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103533-CC81-FDF8-7C7D-1819EF88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DCB8-EA2C-40AB-BF0E-4A59FE645D6D}" type="datetime1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188F27-F7FB-DFA2-39EA-60290B0A6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C87369-9DB5-DF82-4B46-10081433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928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2A18D-79B9-AEB6-E480-4B76F8AF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E069C7-9F36-7776-7779-8AC6A56EB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306DBC-CE98-FCC0-718F-5DB4B663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51993-01B4-40C6-B19F-1DC37A15AADE}" type="datetime1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95E083-A04C-7F13-6854-DFD35594E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7AC3CB-A918-1E90-81FD-429AD187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2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090F7A-C0B5-6A14-B7F8-0A0BA99D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C3B9C0-DC1A-DAD1-2455-A24DFC34C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CF7BE1-A0F1-5876-0344-B5A94E6E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062C-C58D-4E02-BA75-4EB177396E53}" type="datetime1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B713D3-223B-26E9-8DD2-540F9D9B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CE0E24-371C-FD13-BA25-9935E2B3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01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F01995-2294-ABA8-ED63-55EE6C64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2CE53F-2397-C82A-0446-DC3C5D9F7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CF63BD1-E690-42A2-B854-098B5139D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33A450-24CC-8450-15CE-27594CC9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4387F-3A11-4FB7-AA7C-732BA4E8D85F}" type="datetime1">
              <a:rPr lang="it-IT" smtClean="0"/>
              <a:t>25/07/2023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D7C527-1439-1B28-455B-2B31BF7AE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7EA58B-1C3B-9DEB-58D2-60636842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00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2A0BDD-A84A-FAD4-31B5-045E9C2B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B0FB9F-49DB-9331-3121-80FD7ABB5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E03A7DD-536B-4B60-A53B-32E811246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F6D058E-55A3-1F1F-3BE9-3D47199BC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CC5C5F1-7E49-78A3-3328-4248B7CB0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17DF30-4B5C-5438-2AF7-D92C8D748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60C-2F9E-4909-867E-457DAF6522C4}" type="datetime1">
              <a:rPr lang="it-IT" smtClean="0"/>
              <a:t>25/07/2023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AA8C99-A509-6F2A-E743-3E56E1FA4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1C9C1ED-5CBC-69AE-49A6-8247BF6B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320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7150AF-C555-ABBD-F374-96B7ADA6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4A68E67-BC5A-F3D2-9FBA-C799C3A0E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C7E5E-A37F-4B60-A639-0791E7E18C33}" type="datetime1">
              <a:rPr lang="it-IT" smtClean="0"/>
              <a:t>25/07/2023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DE555EA-4C5B-9392-DA0F-36386E58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034421-BCDA-0DD9-FA8F-1AB33B60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51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D3FAFFB-C7F0-936B-B9F1-4B9F18BE1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5539-02C6-4A7C-90A1-0F2C82076904}" type="datetime1">
              <a:rPr lang="it-IT" smtClean="0"/>
              <a:t>25/07/2023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A59AB9B-21B7-5EA8-24CC-28526165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A03BC2-D417-6AE9-7A9D-B72BFDD2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35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BB0C78-3C70-5F04-940E-E1A3B0A9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792D43-0EC0-12EA-320C-3F0865477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4D38F7-5C76-1BA3-2096-A8BB0BB3E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EC34811-2BF5-7743-A462-927979D1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9E4D8-B41E-411E-A85B-BCD0990FAEE8}" type="datetime1">
              <a:rPr lang="it-IT" smtClean="0"/>
              <a:t>25/07/2023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3F7973-046A-5640-4BC3-1AA88340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52A060-77C9-ABAC-2487-16CF10EF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22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D540B-1103-5BFF-86CE-6A5E998CD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DCEED65-2F23-8F0F-353C-668AEEBDE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0D6CBB8-B99D-156E-D389-F1375442D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710B86-051E-D93C-E2F8-4EA6D09E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6759-0B13-4CB9-B67F-222FE1C78CC6}" type="datetime1">
              <a:rPr lang="it-IT" smtClean="0"/>
              <a:t>25/07/2023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12CBF9-E661-E0D7-E496-99F2D28B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50A349-A5DD-59B5-6A77-1AB04860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72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AC10B19-D229-3862-B45D-2A326D68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1F9089-C322-0097-E7AA-B549C1BFD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B55A81-4E47-AD9F-4F66-6F4B28E99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6837E-02F3-4731-9CE1-7DE4E9B1289E}" type="datetime1">
              <a:rPr lang="it-IT" smtClean="0"/>
              <a:t>25/07/2023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5244DB-ED9E-0D2E-EBA3-CBA8AB3DD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6212B-00D8-B268-AE67-E6BFA43F0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1E9EA-C279-419B-AAD0-E76F4850E1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847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710.png"/><Relationship Id="rId4" Type="http://schemas.openxmlformats.org/officeDocument/2006/relationships/image" Target="../media/image6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15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gif"/><Relationship Id="rId7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0.w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470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511.png"/><Relationship Id="rId4" Type="http://schemas.openxmlformats.org/officeDocument/2006/relationships/image" Target="../media/image5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7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6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4.w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3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80.pn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2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gif"/><Relationship Id="rId4" Type="http://schemas.openxmlformats.org/officeDocument/2006/relationships/image" Target="../media/image3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6.png"/><Relationship Id="rId7" Type="http://schemas.openxmlformats.org/officeDocument/2006/relationships/image" Target="../media/image10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90.png"/><Relationship Id="rId7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5" Type="http://schemas.openxmlformats.org/officeDocument/2006/relationships/image" Target="../media/image1020.png"/><Relationship Id="rId10" Type="http://schemas.openxmlformats.org/officeDocument/2006/relationships/image" Target="../media/image97.png"/><Relationship Id="rId4" Type="http://schemas.openxmlformats.org/officeDocument/2006/relationships/image" Target="../media/image1010.png"/><Relationship Id="rId9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128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440.png"/><Relationship Id="rId4" Type="http://schemas.openxmlformats.org/officeDocument/2006/relationships/image" Target="../media/image3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39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2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5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6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7" Type="http://schemas.openxmlformats.org/officeDocument/2006/relationships/image" Target="../media/image142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7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7" Type="http://schemas.openxmlformats.org/officeDocument/2006/relationships/image" Target="../media/image145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7" Type="http://schemas.openxmlformats.org/officeDocument/2006/relationships/image" Target="../media/image148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11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wmf"/><Relationship Id="rId4" Type="http://schemas.openxmlformats.org/officeDocument/2006/relationships/oleObject" Target="../embeddings/oleObject13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3" Type="http://schemas.openxmlformats.org/officeDocument/2006/relationships/image" Target="../media/image340.PNG"/><Relationship Id="rId7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350.png"/><Relationship Id="rId9" Type="http://schemas.openxmlformats.org/officeDocument/2006/relationships/image" Target="../media/image5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49.png"/><Relationship Id="rId4" Type="http://schemas.openxmlformats.org/officeDocument/2006/relationships/image" Target="../media/image148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9C57A2-6D9F-8B9B-6CC2-6B34D1C93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13" y="4744825"/>
            <a:ext cx="10592174" cy="100065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  <a:latin typeface="Georgia" panose="02040502050405020303" pitchFamily="18" charset="0"/>
              </a:rPr>
              <a:t>Discrete-Time Complementary Filters for Attitude and Position Estimation</a:t>
            </a:r>
            <a:endParaRPr lang="it-IT" sz="40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pic>
        <p:nvPicPr>
          <p:cNvPr id="1026" name="Picture 2" descr="Fig. 1.">
            <a:extLst>
              <a:ext uri="{FF2B5EF4-FFF2-40B4-BE49-F238E27FC236}">
                <a16:creationId xmlns:a16="http://schemas.microsoft.com/office/drawing/2014/main" id="{2F495B7C-CE8B-0709-CA19-4E65B9A88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5" r="-2" b="9440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6FBF71-30C1-A23A-2DFB-0B7E66E7F10C}"/>
              </a:ext>
            </a:extLst>
          </p:cNvPr>
          <p:cNvSpPr txBox="1"/>
          <p:nvPr/>
        </p:nvSpPr>
        <p:spPr>
          <a:xfrm>
            <a:off x="8417978" y="6160187"/>
            <a:ext cx="261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pc="-150" dirty="0">
                <a:solidFill>
                  <a:schemeClr val="tx2"/>
                </a:solidFill>
                <a:latin typeface="Georgia" panose="02040502050405020303" pitchFamily="18" charset="0"/>
              </a:rPr>
              <a:t>LEONARDO MARCELLO </a:t>
            </a:r>
          </a:p>
          <a:p>
            <a:r>
              <a:rPr lang="it-IT" spc="-150" dirty="0">
                <a:solidFill>
                  <a:schemeClr val="tx2"/>
                </a:solidFill>
                <a:latin typeface="Georgia" panose="02040502050405020303" pitchFamily="18" charset="0"/>
              </a:rPr>
              <a:t>LUCA MORELLO</a:t>
            </a:r>
          </a:p>
        </p:txBody>
      </p:sp>
    </p:spTree>
    <p:extLst>
      <p:ext uri="{BB962C8B-B14F-4D97-AF65-F5344CB8AC3E}">
        <p14:creationId xmlns:p14="http://schemas.microsoft.com/office/powerpoint/2010/main" val="55418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586B701-72C7-E0FA-98B7-3F425A8DD303}"/>
                  </a:ext>
                </a:extLst>
              </p:cNvPr>
              <p:cNvSpPr txBox="1"/>
              <p:nvPr/>
            </p:nvSpPr>
            <p:spPr>
              <a:xfrm>
                <a:off x="498763" y="548638"/>
                <a:ext cx="11188931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Georgia" panose="02040502050405020303" pitchFamily="18" charset="0"/>
                  </a:rPr>
                  <a:t>L’osservazione dell’assetto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in angoli di </a:t>
                </a:r>
                <a:r>
                  <a:rPr lang="it-IT" sz="1600" dirty="0" err="1">
                    <a:latin typeface="Georgia" panose="02040502050405020303" pitchFamily="18" charset="0"/>
                  </a:rPr>
                  <a:t>eulero</a:t>
                </a:r>
                <a:r>
                  <a:rPr lang="it-IT" sz="1600" dirty="0">
                    <a:latin typeface="Georgia" panose="02040502050405020303" pitchFamily="18" charset="0"/>
                  </a:rPr>
                  <a:t> usando le rappresentazioni di due vettori descritti in terna body e  fissa, rispettivamente saranno:</a:t>
                </a:r>
              </a:p>
              <a:p>
                <a:pPr marL="1200150" lvl="2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Campo magnetico</a:t>
                </a:r>
              </a:p>
              <a:p>
                <a:pPr marL="1200150" lvl="2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Campo gravitazionale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586B701-72C7-E0FA-98B7-3F425A8DD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" y="548638"/>
                <a:ext cx="11188931" cy="1231106"/>
              </a:xfrm>
              <a:prstGeom prst="rect">
                <a:avLst/>
              </a:prstGeom>
              <a:blipFill>
                <a:blip r:embed="rId2"/>
                <a:stretch>
                  <a:fillRect l="-327" t="-1485" b="-54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C166972-398B-E671-DC9A-87E41D78C7FD}"/>
                  </a:ext>
                </a:extLst>
              </p:cNvPr>
              <p:cNvSpPr txBox="1"/>
              <p:nvPr/>
            </p:nvSpPr>
            <p:spPr>
              <a:xfrm>
                <a:off x="498763" y="2078939"/>
                <a:ext cx="11188931" cy="4309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Georgia" panose="02040502050405020303" pitchFamily="18" charset="0"/>
                  </a:rPr>
                  <a:t>Campo magnetico</a:t>
                </a:r>
              </a:p>
              <a:p>
                <a:pPr lvl="1"/>
                <a:r>
                  <a:rPr lang="it-IT" sz="1600" dirty="0">
                    <a:latin typeface="Georgia" panose="02040502050405020303" pitchFamily="18" charset="0"/>
                  </a:rPr>
                  <a:t>Magnetometro</a:t>
                </a:r>
              </a:p>
              <a:p>
                <a:pPr lvl="1"/>
                <a:r>
                  <a:rPr lang="it-IT" sz="1600" dirty="0">
                    <a:latin typeface="Georgia" panose="02040502050405020303" pitchFamily="18" charset="0"/>
                  </a:rPr>
                  <a:t>		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Dove: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	</a:t>
                </a:r>
                <a:r>
                  <a:rPr lang="it-IT" sz="1600" b="0" dirty="0">
                    <a:latin typeface="Georgia" panose="02040502050405020303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</m:sPre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Rappresenta  il vettore del campi magnetico in terna fissa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it-IT" sz="1600" b="0" dirty="0">
                    <a:latin typeface="Georgia" panose="02040502050405020303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 Rumore di misura magnetometro</a:t>
                </a:r>
              </a:p>
              <a:p>
                <a:pPr lvl="1"/>
                <a:r>
                  <a:rPr lang="it-IT" sz="1600" dirty="0">
                    <a:latin typeface="Georgia" panose="02040502050405020303" pitchFamily="18" charset="0"/>
                  </a:rPr>
                  <a:t>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it-IT" sz="1600" b="0" dirty="0">
                        <a:latin typeface="Georgia" panose="02040502050405020303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</m:d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le matrici elementari di rotazione  Roll, Pitch e </a:t>
                </a:r>
                <a:r>
                  <a:rPr lang="it-IT" sz="1600" dirty="0" err="1">
                    <a:latin typeface="Georgia" panose="02040502050405020303" pitchFamily="18" charset="0"/>
                  </a:rPr>
                  <a:t>Yaw</a:t>
                </a:r>
                <a:endParaRPr lang="it-IT" sz="1600" dirty="0">
                  <a:latin typeface="Georgia" panose="02040502050405020303" pitchFamily="18" charset="0"/>
                </a:endParaRPr>
              </a:p>
              <a:p>
                <a:pPr lvl="1"/>
                <a:r>
                  <a:rPr lang="it-IT" sz="1600" dirty="0">
                    <a:latin typeface="Georgia" panose="02040502050405020303" pitchFamily="18" charset="0"/>
                  </a:rPr>
                  <a:t>			       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Si definisce invece la proiezione delle letture del magnetometro nel piano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come: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  <m:sSubSup>
                        <m:sSub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it-IT" sz="1600" b="0" dirty="0">
                  <a:latin typeface="Georgia" panose="02040502050405020303" pitchFamily="18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L’angolo di </a:t>
                </a:r>
                <a:r>
                  <a:rPr lang="it-IT" sz="1600" dirty="0" err="1">
                    <a:latin typeface="Georgia" panose="02040502050405020303" pitchFamily="18" charset="0"/>
                  </a:rPr>
                  <a:t>yaw</a:t>
                </a:r>
                <a:r>
                  <a:rPr lang="it-IT" sz="1600" dirty="0">
                    <a:latin typeface="Georgia" panose="02040502050405020303" pitchFamily="18" charset="0"/>
                  </a:rPr>
                  <a:t> si ottiene da una manipolazione algebrica dell’espressione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ottenendo alla fine delle operazioni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pPr lvl="1"/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C166972-398B-E671-DC9A-87E41D78C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" y="2078939"/>
                <a:ext cx="11188931" cy="4309898"/>
              </a:xfrm>
              <a:prstGeom prst="rect">
                <a:avLst/>
              </a:prstGeom>
              <a:blipFill>
                <a:blip r:embed="rId3"/>
                <a:stretch>
                  <a:fillRect l="-327" t="-4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EA6AEDA-3D57-F2B9-928A-EABD89995E33}"/>
                  </a:ext>
                </a:extLst>
              </p:cNvPr>
              <p:cNvSpPr txBox="1"/>
              <p:nvPr/>
            </p:nvSpPr>
            <p:spPr>
              <a:xfrm>
                <a:off x="2455243" y="2319296"/>
                <a:ext cx="6093994" cy="610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Georgia" panose="02040502050405020303" pitchFamily="18" charset="0"/>
                  </a:rPr>
                  <a:t>→ Misura in terna body</a:t>
                </a: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b="0" dirty="0">
                    <a:latin typeface="Georgia" panose="02040502050405020303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sub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Pre>
                      <m:sPre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sPre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EA6AEDA-3D57-F2B9-928A-EABD89995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243" y="2319296"/>
                <a:ext cx="6093994" cy="610039"/>
              </a:xfrm>
              <a:prstGeom prst="rect">
                <a:avLst/>
              </a:prstGeom>
              <a:blipFill>
                <a:blip r:embed="rId4"/>
                <a:stretch>
                  <a:fillRect l="-601" t="-2970" b="-9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o 1">
            <a:extLst>
              <a:ext uri="{FF2B5EF4-FFF2-40B4-BE49-F238E27FC236}">
                <a16:creationId xmlns:a16="http://schemas.microsoft.com/office/drawing/2014/main" id="{52FD8256-F18D-7AFD-BE6C-D0C1B637F38D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7EB3F906-66EB-B30C-254E-A834DAE2A579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32C65365-D6CD-2BE7-1B0A-F1B6A3C3A99F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6FCA679-E0B8-7DB4-CFB9-C86C943EBE40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DE4A0469-7FA6-008F-FCFC-00481D81F07D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BC1AB2B5-D626-F3BF-50AF-4BB648B8D53A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523DEB67-DC06-6286-92E8-4296561857BC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88376A0-918A-484C-DDC5-4B7671125ED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716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33E095C-297C-0E38-0424-F3AFBBB62E56}"/>
                  </a:ext>
                </a:extLst>
              </p:cNvPr>
              <p:cNvSpPr txBox="1"/>
              <p:nvPr/>
            </p:nvSpPr>
            <p:spPr>
              <a:xfrm>
                <a:off x="469231" y="606581"/>
                <a:ext cx="11023686" cy="2738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Georgia" panose="02040502050405020303" pitchFamily="18" charset="0"/>
                  </a:rPr>
                  <a:t>Accelerometro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Grazie al </a:t>
                </a:r>
                <a:r>
                  <a:rPr lang="it-IT" sz="1600" dirty="0" err="1">
                    <a:latin typeface="Georgia" panose="02040502050405020303" pitchFamily="18" charset="0"/>
                  </a:rPr>
                  <a:t>pendular</a:t>
                </a:r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  <a:r>
                  <a:rPr lang="it-IT" sz="1600" dirty="0" err="1">
                    <a:latin typeface="Georgia" panose="02040502050405020303" pitchFamily="18" charset="0"/>
                  </a:rPr>
                  <a:t>sensor</a:t>
                </a:r>
                <a:r>
                  <a:rPr lang="it-IT" sz="1600" dirty="0">
                    <a:latin typeface="Georgia" panose="02040502050405020303" pitchFamily="18" charset="0"/>
                  </a:rPr>
                  <a:t> è possibile ottenere gli angoli di pitch e di roll attraverso la relazione: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func>
                                  <m:func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it-IT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6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it-IT" sz="1600" dirty="0">
                    <a:latin typeface="Georgia" panose="02040502050405020303" pitchFamily="18" charset="0"/>
                  </a:rPr>
                  <a:t>Come sempre la panoramica dell’espressione appena descritta</a:t>
                </a:r>
              </a:p>
              <a:p>
                <a:pPr lvl="1"/>
                <a:endParaRPr lang="it-IT" sz="1600" dirty="0">
                  <a:latin typeface="Georgia" panose="02040502050405020303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</a:p>
              <a:p>
                <a:pPr lvl="3"/>
                <a14:m>
                  <m:oMath xmlns:m="http://schemas.openxmlformats.org/officeDocument/2006/math">
                    <m:sPre>
                      <m:sPre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</m:sPre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33E095C-297C-0E38-0424-F3AFBBB62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31" y="606581"/>
                <a:ext cx="11023686" cy="2738250"/>
              </a:xfrm>
              <a:prstGeom prst="rect">
                <a:avLst/>
              </a:prstGeom>
              <a:blipFill>
                <a:blip r:embed="rId2"/>
                <a:stretch>
                  <a:fillRect l="-332" t="-6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A66F2A-ECED-B035-9F41-78C70BC680C0}"/>
                  </a:ext>
                </a:extLst>
              </p:cNvPr>
              <p:cNvSpPr txBox="1"/>
              <p:nvPr/>
            </p:nvSpPr>
            <p:spPr>
              <a:xfrm>
                <a:off x="2251793" y="2679725"/>
                <a:ext cx="7976936" cy="1594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Georgia" panose="02040502050405020303" pitchFamily="18" charset="0"/>
                  </a:rPr>
                  <a:t>→ Misura dell’accelerometro ipotizzando trascurabili le accelerazioni esterne</a:t>
                </a: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→ Vettore gravità espresso in terna fissa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</m:sPre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 0      0      </m:t>
                            </m:r>
                            <m:acc>
                              <m:accPr>
                                <m:chr m:val="̅"/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AA66F2A-ECED-B035-9F41-78C70BC68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793" y="2679725"/>
                <a:ext cx="7976936" cy="1594924"/>
              </a:xfrm>
              <a:prstGeom prst="rect">
                <a:avLst/>
              </a:prstGeom>
              <a:blipFill>
                <a:blip r:embed="rId3"/>
                <a:stretch>
                  <a:fillRect l="-382" t="-11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3EE39DD-92AF-5990-425C-904DDF7FC5F6}"/>
                  </a:ext>
                </a:extLst>
              </p:cNvPr>
              <p:cNvSpPr txBox="1"/>
              <p:nvPr/>
            </p:nvSpPr>
            <p:spPr>
              <a:xfrm>
                <a:off x="926432" y="3671097"/>
                <a:ext cx="7602466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Georgia" panose="02040502050405020303" pitchFamily="18" charset="0"/>
                  </a:rPr>
                  <a:t>Gli angoli di pitch e roll sono dati dalla manipolazione algebrica della relazione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3EE39DD-92AF-5990-425C-904DDF7F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2" y="3671097"/>
                <a:ext cx="7602466" cy="357534"/>
              </a:xfrm>
              <a:prstGeom prst="rect">
                <a:avLst/>
              </a:prstGeom>
              <a:blipFill>
                <a:blip r:embed="rId4"/>
                <a:stretch>
                  <a:fillRect l="-481" t="-5085" b="-15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FB97587-93BC-CF63-8564-40BA7412247C}"/>
                  </a:ext>
                </a:extLst>
              </p:cNvPr>
              <p:cNvSpPr txBox="1"/>
              <p:nvPr/>
            </p:nvSpPr>
            <p:spPr>
              <a:xfrm>
                <a:off x="3949393" y="4081884"/>
                <a:ext cx="6093994" cy="1747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2(−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, 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i="1" dirty="0">
                  <a:latin typeface="Georgia" panose="020405020504050203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it-IT" sz="16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it-IT" sz="16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FB97587-93BC-CF63-8564-40BA7412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393" y="4081884"/>
                <a:ext cx="6093994" cy="17475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2479F33-28C3-973E-99AF-2851684E4EB2}"/>
                  </a:ext>
                </a:extLst>
              </p:cNvPr>
              <p:cNvSpPr txBox="1"/>
              <p:nvPr/>
            </p:nvSpPr>
            <p:spPr>
              <a:xfrm>
                <a:off x="926432" y="6036940"/>
                <a:ext cx="7218947" cy="610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Georgia" panose="02040502050405020303" pitchFamily="18" charset="0"/>
                  </a:rPr>
                  <a:t>Si nota subito che sono indipendenti dal modulo di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</m:sPre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ovvero non è richiesto un modello della accelerazione gravitazionale locale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2479F33-28C3-973E-99AF-2851684E4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2" y="6036940"/>
                <a:ext cx="7218947" cy="610039"/>
              </a:xfrm>
              <a:prstGeom prst="rect">
                <a:avLst/>
              </a:prstGeom>
              <a:blipFill>
                <a:blip r:embed="rId6"/>
                <a:stretch>
                  <a:fillRect l="-507" r="-253" b="-1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o 1">
            <a:extLst>
              <a:ext uri="{FF2B5EF4-FFF2-40B4-BE49-F238E27FC236}">
                <a16:creationId xmlns:a16="http://schemas.microsoft.com/office/drawing/2014/main" id="{6C9F4555-F91F-8C92-5578-C550C318AA7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6A205A89-E731-C2D5-C900-95DE0814511A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FFEDBB77-1B36-96BA-794B-E1B8D9188A93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EB2B2B5-A3EE-6FB9-A33F-39CA5B38D714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C3B088C-43BF-1D65-A892-AEB55B47FA99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DA32457-339A-3C95-54DA-EEF40C60DB5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4DC776C0-208E-EB2C-F2B5-ABF2A622CDAC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24C3174D-F259-FB1B-FA91-1502558F8A33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91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199D0A5-5568-AD5A-D715-7B2D82D84733}"/>
                  </a:ext>
                </a:extLst>
              </p:cNvPr>
              <p:cNvSpPr txBox="1"/>
              <p:nvPr/>
            </p:nvSpPr>
            <p:spPr>
              <a:xfrm>
                <a:off x="324741" y="456110"/>
                <a:ext cx="11528276" cy="227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Georgia" panose="02040502050405020303" pitchFamily="18" charset="0"/>
                  </a:rPr>
                  <a:t>Il calcolo di pitch e di roll dalle misure dell’accelerometro come appena rappresentato presentano delle distorsioni in presenza di accelerazioni lineari ed angolari.</a:t>
                </a: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Il modello dell’accelerometro e definito come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Pre>
                            <m:sPre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sPre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sPre>
                    </m:oMath>
                  </m:oMathPara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Pre>
                          <m:sPre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acc>
                              <m:accPr>
                                <m:chr m:val="̅"/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sPre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Pre>
                      <m:sPre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sPre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199D0A5-5568-AD5A-D715-7B2D82D84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41" y="456110"/>
                <a:ext cx="11528276" cy="2270558"/>
              </a:xfrm>
              <a:prstGeom prst="rect">
                <a:avLst/>
              </a:prstGeom>
              <a:blipFill>
                <a:blip r:embed="rId2"/>
                <a:stretch>
                  <a:fillRect l="-264" t="-806" r="-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7A502E-692C-48EF-A006-FE27E1410FDE}"/>
              </a:ext>
            </a:extLst>
          </p:cNvPr>
          <p:cNvSpPr txBox="1"/>
          <p:nvPr/>
        </p:nvSpPr>
        <p:spPr>
          <a:xfrm>
            <a:off x="2107532" y="1923605"/>
            <a:ext cx="797693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→ Accelerazione lineare</a:t>
            </a:r>
          </a:p>
          <a:p>
            <a:r>
              <a:rPr lang="it-IT" sz="1600" dirty="0">
                <a:latin typeface="Georgia" panose="02040502050405020303" pitchFamily="18" charset="0"/>
              </a:rPr>
              <a:t>→ Accelerazione centripeta</a:t>
            </a:r>
          </a:p>
          <a:p>
            <a:endParaRPr lang="it-IT" sz="1600" dirty="0">
              <a:latin typeface="Georgia" panose="02040502050405020303" pitchFamily="18" charset="0"/>
            </a:endParaRPr>
          </a:p>
          <a:p>
            <a:endParaRPr lang="it-IT" sz="1600" dirty="0">
              <a:latin typeface="Georgia" panose="02040502050405020303" pitchFamily="18" charset="0"/>
            </a:endParaRPr>
          </a:p>
          <a:p>
            <a:endParaRPr lang="it-IT" sz="1600" dirty="0">
              <a:latin typeface="Georgia" panose="02040502050405020303" pitchFamily="18" charset="0"/>
            </a:endParaRPr>
          </a:p>
          <a:p>
            <a:endParaRPr lang="it-IT" sz="1600" dirty="0">
              <a:latin typeface="Georgia" panose="02040502050405020303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6AAC1E-1A2E-B233-CBF4-68A5ACDBC78E}"/>
              </a:ext>
            </a:extLst>
          </p:cNvPr>
          <p:cNvSpPr txBox="1"/>
          <p:nvPr/>
        </p:nvSpPr>
        <p:spPr>
          <a:xfrm>
            <a:off x="324741" y="3087176"/>
            <a:ext cx="115282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Le tipiche manovre dei veicoli autonomi coinvolgono principalmente accelerazioni lineari a breve termine (alta frequenza)</a:t>
            </a:r>
            <a:br>
              <a:rPr lang="it-IT" sz="1600" dirty="0">
                <a:latin typeface="Georgia" panose="02040502050405020303" pitchFamily="18" charset="0"/>
              </a:rPr>
            </a:br>
            <a:r>
              <a:rPr lang="it-IT" sz="1600" dirty="0">
                <a:latin typeface="Georgia" panose="02040502050405020303" pitchFamily="18" charset="0"/>
              </a:rPr>
              <a:t>la conseguente distorsione nell'assetto come il pitch e il roll può essere attenuata dal filtro complementare passa-basso.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1F0657-FC40-ACD7-676F-574FE0D759F3}"/>
              </a:ext>
            </a:extLst>
          </p:cNvPr>
          <p:cNvSpPr txBox="1"/>
          <p:nvPr/>
        </p:nvSpPr>
        <p:spPr>
          <a:xfrm>
            <a:off x="324741" y="4019202"/>
            <a:ext cx="11528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D'altra parte, le accelerazioni centripete devono essere compensate.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2E91569-F483-D604-FD44-ED4384B8791F}"/>
                  </a:ext>
                </a:extLst>
              </p:cNvPr>
              <p:cNvSpPr txBox="1"/>
              <p:nvPr/>
            </p:nvSpPr>
            <p:spPr>
              <a:xfrm>
                <a:off x="3049003" y="4547934"/>
                <a:ext cx="6093994" cy="377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sPre>
                    </m:oMath>
                  </m:oMathPara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2E91569-F483-D604-FD44-ED4384B87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03" y="4547934"/>
                <a:ext cx="6093994" cy="377347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92DD9E-B857-14B9-063B-694A08BA256F}"/>
              </a:ext>
            </a:extLst>
          </p:cNvPr>
          <p:cNvSpPr txBox="1"/>
          <p:nvPr/>
        </p:nvSpPr>
        <p:spPr>
          <a:xfrm>
            <a:off x="2039551" y="5041335"/>
            <a:ext cx="92238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→  velocità angolare è ottenuta dalla misura del giroscopio con compensazione del </a:t>
            </a:r>
            <a:r>
              <a:rPr lang="it-IT" sz="1600" dirty="0" err="1">
                <a:latin typeface="Georgia" panose="02040502050405020303" pitchFamily="18" charset="0"/>
              </a:rPr>
              <a:t>bias</a:t>
            </a:r>
            <a:r>
              <a:rPr lang="it-IT" sz="1600" dirty="0">
                <a:latin typeface="Georgia" panose="02040502050405020303" pitchFamily="18" charset="0"/>
              </a:rPr>
              <a:t>.</a:t>
            </a:r>
            <a:endParaRPr lang="en-US" sz="1600" dirty="0">
              <a:latin typeface="Georgia" panose="02040502050405020303" pitchFamily="18" charset="0"/>
            </a:endParaRPr>
          </a:p>
          <a:p>
            <a:r>
              <a:rPr lang="en-US" sz="1600" dirty="0">
                <a:latin typeface="Georgia" panose="02040502050405020303" pitchFamily="18" charset="0"/>
              </a:rPr>
              <a:t> </a:t>
            </a:r>
          </a:p>
          <a:p>
            <a:r>
              <a:rPr lang="it-IT" sz="1600" dirty="0">
                <a:latin typeface="Georgia" panose="02040502050405020303" pitchFamily="18" charset="0"/>
              </a:rPr>
              <a:t>→  La stima della velocità fornita dal filtro complementare di posizione.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DA401DB-D5C3-7EFB-2EB6-BDF5F7124CFA}"/>
                  </a:ext>
                </a:extLst>
              </p:cNvPr>
              <p:cNvSpPr txBox="1"/>
              <p:nvPr/>
            </p:nvSpPr>
            <p:spPr>
              <a:xfrm>
                <a:off x="-1640984" y="5008201"/>
                <a:ext cx="6096000" cy="89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m:rPr>
                              <m:lit/>
                            </m:rP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</m:oMath>
                  </m:oMathPara>
                </a14:m>
                <a:endParaRPr lang="it-IT" sz="1600" b="0" dirty="0">
                  <a:latin typeface="Georgia" panose="02040502050405020303" pitchFamily="18" charset="0"/>
                </a:endParaRP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sPre>
                    </m:oMath>
                  </m:oMathPara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DA401DB-D5C3-7EFB-2EB6-BDF5F7124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0984" y="5008201"/>
                <a:ext cx="6096000" cy="895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o 1">
            <a:extLst>
              <a:ext uri="{FF2B5EF4-FFF2-40B4-BE49-F238E27FC236}">
                <a16:creationId xmlns:a16="http://schemas.microsoft.com/office/drawing/2014/main" id="{B3E009B6-BDA8-DD4B-D4EA-A6B1205B848D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C42A3030-9B68-B784-4981-FDE96A72842D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49F95AE3-BECC-6949-C90E-2EAA7C423B71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A0815D38-7DCF-8F04-2163-46AD17435844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C68D8032-6123-EC9C-4F0D-853120DED25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8F829024-1388-05ED-A643-D5ECB23DDFDF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616EBC33-DFA3-E23B-A8ED-D40DA4D916B5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06AABEC-0CCD-A289-D769-01EC188318C5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39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20A269-DCF5-B1E4-30AE-5F7A7BDFBBCC}"/>
              </a:ext>
            </a:extLst>
          </p:cNvPr>
          <p:cNvSpPr txBox="1"/>
          <p:nvPr/>
        </p:nvSpPr>
        <p:spPr>
          <a:xfrm>
            <a:off x="263590" y="551047"/>
            <a:ext cx="10202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Georgia" panose="02040502050405020303" pitchFamily="18" charset="0"/>
              </a:rPr>
              <a:t>Di </a:t>
            </a:r>
            <a:r>
              <a:rPr lang="en-US" sz="1600" dirty="0" err="1">
                <a:latin typeface="Georgia" panose="02040502050405020303" pitchFamily="18" charset="0"/>
              </a:rPr>
              <a:t>seguito</a:t>
            </a:r>
            <a:r>
              <a:rPr lang="en-US" sz="1600" dirty="0">
                <a:latin typeface="Georgia" panose="02040502050405020303" pitchFamily="18" charset="0"/>
              </a:rPr>
              <a:t> </a:t>
            </a:r>
            <a:r>
              <a:rPr lang="en-US" sz="1600" dirty="0" err="1">
                <a:latin typeface="Georgia" panose="02040502050405020303" pitchFamily="18" charset="0"/>
              </a:rPr>
              <a:t>sono</a:t>
            </a:r>
            <a:r>
              <a:rPr lang="en-US" sz="1600" dirty="0">
                <a:latin typeface="Georgia" panose="02040502050405020303" pitchFamily="18" charset="0"/>
              </a:rPr>
              <a:t> </a:t>
            </a:r>
            <a:r>
              <a:rPr lang="en-US" sz="1600" dirty="0" err="1">
                <a:latin typeface="Georgia" panose="02040502050405020303" pitchFamily="18" charset="0"/>
              </a:rPr>
              <a:t>riportate</a:t>
            </a:r>
            <a:r>
              <a:rPr lang="en-US" sz="1600" dirty="0">
                <a:latin typeface="Georgia" panose="02040502050405020303" pitchFamily="18" charset="0"/>
              </a:rPr>
              <a:t> per </a:t>
            </a:r>
            <a:r>
              <a:rPr lang="en-US" sz="1600" dirty="0" err="1">
                <a:latin typeface="Georgia" panose="02040502050405020303" pitchFamily="18" charset="0"/>
              </a:rPr>
              <a:t>semplicità</a:t>
            </a:r>
            <a:r>
              <a:rPr lang="en-US" sz="1600" dirty="0">
                <a:latin typeface="Georgia" panose="02040502050405020303" pitchFamily="18" charset="0"/>
              </a:rPr>
              <a:t>, le </a:t>
            </a:r>
            <a:r>
              <a:rPr lang="en-US" sz="1600" dirty="0" err="1">
                <a:latin typeface="Georgia" panose="02040502050405020303" pitchFamily="18" charset="0"/>
              </a:rPr>
              <a:t>forme</a:t>
            </a:r>
            <a:r>
              <a:rPr lang="en-US" sz="1600" dirty="0">
                <a:latin typeface="Georgia" panose="02040502050405020303" pitchFamily="18" charset="0"/>
              </a:rPr>
              <a:t> </a:t>
            </a:r>
            <a:r>
              <a:rPr lang="en-US" sz="1600" dirty="0" err="1">
                <a:latin typeface="Georgia" panose="02040502050405020303" pitchFamily="18" charset="0"/>
              </a:rPr>
              <a:t>viste</a:t>
            </a:r>
            <a:r>
              <a:rPr lang="en-US" sz="1600" dirty="0">
                <a:latin typeface="Georgia" panose="02040502050405020303" pitchFamily="18" charset="0"/>
              </a:rPr>
              <a:t> </a:t>
            </a:r>
            <a:r>
              <a:rPr lang="en-US" sz="1600" dirty="0" err="1">
                <a:latin typeface="Georgia" panose="02040502050405020303" pitchFamily="18" charset="0"/>
              </a:rPr>
              <a:t>nelle</a:t>
            </a:r>
            <a:r>
              <a:rPr lang="en-US" sz="1600" dirty="0">
                <a:latin typeface="Georgia" panose="02040502050405020303" pitchFamily="18" charset="0"/>
              </a:rPr>
              <a:t> slide precedent </a:t>
            </a:r>
            <a:r>
              <a:rPr lang="en-US" sz="1600" dirty="0" err="1">
                <a:latin typeface="Georgia" panose="02040502050405020303" pitchFamily="18" charset="0"/>
              </a:rPr>
              <a:t>degli</a:t>
            </a:r>
            <a:r>
              <a:rPr lang="en-US" sz="1600" dirty="0">
                <a:latin typeface="Georgia" panose="02040502050405020303" pitchFamily="18" charset="0"/>
              </a:rPr>
              <a:t> </a:t>
            </a:r>
            <a:r>
              <a:rPr lang="en-US" sz="1600" dirty="0" err="1">
                <a:latin typeface="Georgia" panose="02040502050405020303" pitchFamily="18" charset="0"/>
              </a:rPr>
              <a:t>angoli</a:t>
            </a:r>
            <a:r>
              <a:rPr lang="en-US" sz="1600" dirty="0">
                <a:latin typeface="Georgia" panose="02040502050405020303" pitchFamily="18" charset="0"/>
              </a:rPr>
              <a:t> di </a:t>
            </a:r>
            <a:r>
              <a:rPr lang="en-US" sz="1600" dirty="0" err="1">
                <a:latin typeface="Georgia" panose="02040502050405020303" pitchFamily="18" charset="0"/>
              </a:rPr>
              <a:t>assetto</a:t>
            </a:r>
            <a:r>
              <a:rPr lang="en-US" sz="1600" dirty="0">
                <a:latin typeface="Georgia" panose="02040502050405020303" pitchFamily="18" charset="0"/>
              </a:rPr>
              <a:t> di Roll, pitch e yaw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85DF554-0FA8-CA6E-C1AD-06AB94E9D96D}"/>
                  </a:ext>
                </a:extLst>
              </p:cNvPr>
              <p:cNvSpPr txBox="1"/>
              <p:nvPr/>
            </p:nvSpPr>
            <p:spPr>
              <a:xfrm>
                <a:off x="2957487" y="1287484"/>
                <a:ext cx="6756964" cy="3426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2(−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, 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i="1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it-IT" sz="16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it-IT" sz="16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sPre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i="1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it-IT" sz="1600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Pre>
                        <m:sPre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sPre>
                    </m:oMath>
                  </m:oMathPara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85DF554-0FA8-CA6E-C1AD-06AB94E9D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487" y="1287484"/>
                <a:ext cx="6756964" cy="34260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A213B4-6DA1-36E8-13D0-467C96C85B26}"/>
              </a:ext>
            </a:extLst>
          </p:cNvPr>
          <p:cNvSpPr txBox="1"/>
          <p:nvPr/>
        </p:nvSpPr>
        <p:spPr>
          <a:xfrm>
            <a:off x="474346" y="4572661"/>
            <a:ext cx="113792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Georgia" panose="02040502050405020303" pitchFamily="18" charset="0"/>
              </a:rPr>
              <a:t>Le </a:t>
            </a:r>
            <a:r>
              <a:rPr lang="en-US" sz="1600" dirty="0" err="1">
                <a:latin typeface="Georgia" panose="02040502050405020303" pitchFamily="18" charset="0"/>
              </a:rPr>
              <a:t>quali</a:t>
            </a:r>
            <a:r>
              <a:rPr lang="en-US" sz="1600" dirty="0">
                <a:latin typeface="Georgia" panose="02040502050405020303" pitchFamily="18" charset="0"/>
              </a:rPr>
              <a:t> </a:t>
            </a:r>
            <a:r>
              <a:rPr lang="en-US" sz="1600" dirty="0" err="1">
                <a:latin typeface="Georgia" panose="02040502050405020303" pitchFamily="18" charset="0"/>
              </a:rPr>
              <a:t>andranno</a:t>
            </a:r>
            <a:r>
              <a:rPr lang="en-US" sz="1600" dirty="0">
                <a:latin typeface="Georgia" panose="02040502050405020303" pitchFamily="18" charset="0"/>
              </a:rPr>
              <a:t> a </a:t>
            </a:r>
            <a:r>
              <a:rPr lang="it-IT" sz="1600" dirty="0">
                <a:latin typeface="Georgia" panose="02040502050405020303" pitchFamily="18" charset="0"/>
              </a:rPr>
              <a:t>definire una misurazione virtuale del sensore dell'assetto, riferita a "</a:t>
            </a:r>
            <a:r>
              <a:rPr lang="it-IT" sz="1600" dirty="0" err="1">
                <a:latin typeface="Georgia" panose="02040502050405020303" pitchFamily="18" charset="0"/>
              </a:rPr>
              <a:t>Magneto-Pendular</a:t>
            </a:r>
            <a:r>
              <a:rPr lang="it-IT" sz="1600" dirty="0">
                <a:latin typeface="Georgia" panose="02040502050405020303" pitchFamily="18" charset="0"/>
              </a:rPr>
              <a:t> Sensor" (MPS).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7D515DB-80D6-F6A4-2BD0-C0B859B45452}"/>
                  </a:ext>
                </a:extLst>
              </p:cNvPr>
              <p:cNvSpPr txBox="1"/>
              <p:nvPr/>
            </p:nvSpPr>
            <p:spPr>
              <a:xfrm>
                <a:off x="474346" y="5027707"/>
                <a:ext cx="11379298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Il rumore di osservazione del MPS (</a:t>
                </a:r>
                <a:r>
                  <a:rPr lang="it-IT" sz="1600" dirty="0" err="1">
                    <a:latin typeface="Georgia" panose="02040502050405020303" pitchFamily="18" charset="0"/>
                  </a:rPr>
                  <a:t>Magneto-Pendular</a:t>
                </a:r>
                <a:r>
                  <a:rPr lang="it-IT" sz="1600" dirty="0">
                    <a:latin typeface="Georgia" panose="02040502050405020303" pitchFamily="18" charset="0"/>
                  </a:rPr>
                  <a:t> Sensor), indicato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, è una funzione non lineare: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Dei rumori del magnetometro e dell'accelerometro.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L'assetto del veicolo.</a:t>
                </a:r>
              </a:p>
              <a:p>
                <a:pPr marL="1200150" lvl="2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eorgia" panose="02040502050405020303" pitchFamily="18" charset="0"/>
                    <a:ea typeface="Söhne"/>
                  </a:rPr>
                  <a:t>La </a:t>
                </a:r>
                <a:r>
                  <a:rPr kumimoji="0" lang="it-IT" altLang="it-IT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eorgia" panose="02040502050405020303" pitchFamily="18" charset="0"/>
                    <a:ea typeface="Söhne"/>
                  </a:rPr>
                  <a:t>compensanzio</a:t>
                </a:r>
                <a:r>
                  <a:rPr lang="it-IT" altLang="it-IT" sz="1600" dirty="0" err="1">
                    <a:latin typeface="Georgia" panose="02040502050405020303" pitchFamily="18" charset="0"/>
                    <a:ea typeface="Söhne"/>
                  </a:rPr>
                  <a:t>ne</a:t>
                </a:r>
                <a:r>
                  <a:rPr lang="it-IT" altLang="it-IT" sz="1600" dirty="0">
                    <a:latin typeface="Georgia" panose="02040502050405020303" pitchFamily="18" charset="0"/>
                    <a:ea typeface="Söhne"/>
                  </a:rPr>
                  <a:t> 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eorgia" panose="02040502050405020303" pitchFamily="18" charset="0"/>
                    <a:ea typeface="Söhne"/>
                  </a:rPr>
                  <a:t>(lineare e angolare) dell'accelerazione.</a:t>
                </a: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Ed è principalmente ad alta frequenza a causa dell'influenza delle accelerazioni lineari.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7D515DB-80D6-F6A4-2BD0-C0B859B45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6" y="5027707"/>
                <a:ext cx="11379298" cy="1631216"/>
              </a:xfrm>
              <a:prstGeom prst="rect">
                <a:avLst/>
              </a:prstGeom>
              <a:blipFill>
                <a:blip r:embed="rId3"/>
                <a:stretch>
                  <a:fillRect l="-322" t="-1124" b="-41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o 1">
            <a:extLst>
              <a:ext uri="{FF2B5EF4-FFF2-40B4-BE49-F238E27FC236}">
                <a16:creationId xmlns:a16="http://schemas.microsoft.com/office/drawing/2014/main" id="{2F6B2490-7CE0-4615-1C6B-50D2E725FFB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16ED6252-B0F6-6A49-011C-E10989E31A69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9B7E2ACB-7B89-75A5-29D1-3ADB121A13BD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2AB829B9-45AB-E825-7824-16767E522532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7268B04F-47FE-A5DE-E118-1ACEB33EF7FD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B8173EFF-553D-51B2-94DE-4A6079B69160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DE98EE9-2A3F-B7F5-5547-F1EDE1E4B87D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5299EDE-5E12-9423-1FB6-14D5D597B7E9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362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E256B9-0B71-35CE-0F90-81E71FE88B51}"/>
                  </a:ext>
                </a:extLst>
              </p:cNvPr>
              <p:cNvSpPr txBox="1"/>
              <p:nvPr/>
            </p:nvSpPr>
            <p:spPr>
              <a:xfrm>
                <a:off x="1666568" y="2811209"/>
                <a:ext cx="8858864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48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" panose="02040502050405020303" pitchFamily="18" charset="0"/>
                  </a:rPr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4800" b="0" i="0" spc="6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CELTA</m:t>
                    </m:r>
                    <m:r>
                      <a:rPr lang="it-IT" sz="4800" b="0" i="0" spc="6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4800" b="0" i="0" spc="6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DEI</m:t>
                    </m:r>
                    <m:r>
                      <a:rPr lang="it-IT" sz="4800" b="0" i="0" spc="6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4800" b="0" i="0" spc="6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GUADAGNI</m:t>
                    </m:r>
                  </m:oMath>
                </a14:m>
                <a:endParaRPr lang="it-IT" sz="4800" i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4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4800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it-IT" sz="4800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it-IT" sz="4800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it-IT" sz="480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4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4800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it-IT" sz="4800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it-IT" sz="4800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</m:oMath>
                  </m:oMathPara>
                </a14:m>
                <a:endParaRPr lang="it-IT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E256B9-0B71-35CE-0F90-81E71FE88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568" y="2811209"/>
                <a:ext cx="8858864" cy="1569660"/>
              </a:xfrm>
              <a:prstGeom prst="rect">
                <a:avLst/>
              </a:prstGeom>
              <a:blipFill>
                <a:blip r:embed="rId2"/>
                <a:stretch>
                  <a:fillRect t="-93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020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EDB2970-63F6-3447-901C-00729F3EC971}"/>
                  </a:ext>
                </a:extLst>
              </p:cNvPr>
              <p:cNvSpPr txBox="1"/>
              <p:nvPr/>
            </p:nvSpPr>
            <p:spPr>
              <a:xfrm>
                <a:off x="3480957" y="2063998"/>
                <a:ext cx="5230086" cy="514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𝑇𝐼</m:t>
                              </m:r>
                            </m:e>
                          </m:mr>
                          <m:mr>
                            <m:e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𝑇𝐼</m:t>
                              </m:r>
                            </m:e>
                            <m:e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EDB2970-63F6-3447-901C-00729F3E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957" y="2063998"/>
                <a:ext cx="5230086" cy="5140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A532C4-AE64-337F-3689-4386B1701424}"/>
              </a:ext>
            </a:extLst>
          </p:cNvPr>
          <p:cNvSpPr txBox="1"/>
          <p:nvPr/>
        </p:nvSpPr>
        <p:spPr>
          <a:xfrm>
            <a:off x="657726" y="1313129"/>
            <a:ext cx="83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Si consideri invece il seguente sistema ausiliario lineare tempo-invariante: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B05B8A4-D58C-497D-0A81-6480E4584C72}"/>
                  </a:ext>
                </a:extLst>
              </p:cNvPr>
              <p:cNvSpPr txBox="1"/>
              <p:nvPr/>
            </p:nvSpPr>
            <p:spPr>
              <a:xfrm>
                <a:off x="676392" y="3790545"/>
                <a:ext cx="11149263" cy="1534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Georgia" panose="02040502050405020303" pitchFamily="18" charset="0"/>
                  </a:rPr>
                  <a:t>I guadagni di retroazione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vengono identificati con i guadagni di </a:t>
                </a:r>
                <a:r>
                  <a:rPr lang="it-IT" dirty="0" err="1">
                    <a:latin typeface="Georgia" panose="02040502050405020303" pitchFamily="18" charset="0"/>
                  </a:rPr>
                  <a:t>Kalman</a:t>
                </a:r>
                <a:r>
                  <a:rPr lang="it-IT" dirty="0">
                    <a:latin typeface="Georgia" panose="02040502050405020303" pitchFamily="18" charset="0"/>
                  </a:rPr>
                  <a:t> in regime stazionario per il sistema soprastante. </a:t>
                </a:r>
              </a:p>
              <a:p>
                <a:endParaRPr lang="it-IT" dirty="0">
                  <a:latin typeface="Georgia" panose="02040502050405020303" pitchFamily="18" charset="0"/>
                </a:endParaRPr>
              </a:p>
              <a:p>
                <a:r>
                  <a:rPr lang="it-IT" dirty="0">
                    <a:latin typeface="Georgia" panose="02040502050405020303" pitchFamily="18" charset="0"/>
                  </a:rPr>
                  <a:t> Le matrici di covarianza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0" dirty="0" smtClean="0">
                        <a:latin typeface="Cambria Math" panose="02040503050406030204" pitchFamily="18" charset="0"/>
                      </a:rPr>
                      <m:t>Ξ</m:t>
                    </m:r>
                    <m:r>
                      <a:rPr lang="it-IT" i="1" dirty="0" err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i="0" dirty="0" err="1">
                        <a:latin typeface="Cambria Math" panose="02040503050406030204" pitchFamily="18" charset="0"/>
                      </a:rPr>
                      <m:t>Ξ</m:t>
                    </m:r>
                    <m:r>
                      <a:rPr lang="it-IT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it-IT" i="1" dirty="0" err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, rispettivamente relative agli errori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,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, agiscono come "</a:t>
                </a:r>
                <a:r>
                  <a:rPr lang="it-IT" i="1" spc="-150" dirty="0">
                    <a:latin typeface="Georgia" panose="02040502050405020303" pitchFamily="18" charset="0"/>
                  </a:rPr>
                  <a:t>manopole di tuning</a:t>
                </a:r>
                <a:r>
                  <a:rPr lang="it-IT" dirty="0">
                    <a:latin typeface="Georgia" panose="02040502050405020303" pitchFamily="18" charset="0"/>
                  </a:rPr>
                  <a:t>" per modellare la risposta in frequenza desiderata del filtro di orientamento.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B05B8A4-D58C-497D-0A81-6480E4584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92" y="3790545"/>
                <a:ext cx="11149263" cy="1534523"/>
              </a:xfrm>
              <a:prstGeom prst="rect">
                <a:avLst/>
              </a:prstGeom>
              <a:blipFill>
                <a:blip r:embed="rId3"/>
                <a:stretch>
                  <a:fillRect l="-492" t="-2381" r="-437" b="-31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C704C10-6195-C4A4-85C6-08E518230EDB}"/>
                  </a:ext>
                </a:extLst>
              </p:cNvPr>
              <p:cNvSpPr txBox="1"/>
              <p:nvPr/>
            </p:nvSpPr>
            <p:spPr>
              <a:xfrm>
                <a:off x="4443165" y="2986913"/>
                <a:ext cx="2761012" cy="4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C704C10-6195-C4A4-85C6-08E51823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65" y="2986913"/>
                <a:ext cx="2761012" cy="462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4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654E05D-10BD-3811-458D-510FDAF80C75}"/>
              </a:ext>
            </a:extLst>
          </p:cNvPr>
          <p:cNvGrpSpPr/>
          <p:nvPr/>
        </p:nvGrpSpPr>
        <p:grpSpPr>
          <a:xfrm>
            <a:off x="1055688" y="476925"/>
            <a:ext cx="10080626" cy="1467284"/>
            <a:chOff x="1055687" y="2687465"/>
            <a:chExt cx="10080626" cy="1467284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6B576050-4A6C-6657-EB82-293D3CE8C243}"/>
                </a:ext>
              </a:extLst>
            </p:cNvPr>
            <p:cNvSpPr/>
            <p:nvPr/>
          </p:nvSpPr>
          <p:spPr>
            <a:xfrm>
              <a:off x="1055688" y="2707688"/>
              <a:ext cx="10080625" cy="1447061"/>
            </a:xfrm>
            <a:prstGeom prst="roundRect">
              <a:avLst>
                <a:gd name="adj" fmla="val 50000"/>
              </a:avLst>
            </a:prstGeom>
            <a:solidFill>
              <a:srgbClr val="B3F2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2EDB2970-63F6-3447-901C-00729F3EC971}"/>
                    </a:ext>
                  </a:extLst>
                </p:cNvPr>
                <p:cNvSpPr txBox="1"/>
                <p:nvPr/>
              </p:nvSpPr>
              <p:spPr>
                <a:xfrm>
                  <a:off x="4201681" y="2870685"/>
                  <a:ext cx="5230086" cy="5140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𝑇𝐼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it-IT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it-IT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sz="20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𝑇𝐼</m:t>
                                </m:r>
                              </m:e>
                              <m:e>
                                <m:r>
                                  <a:rPr lang="it-IT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it-IT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sz="20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0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it-IT" sz="20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endParaRPr lang="it-IT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2EDB2970-63F6-3447-901C-00729F3EC9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1681" y="2870685"/>
                  <a:ext cx="5230086" cy="51405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7C704C10-6195-C4A4-85C6-08E518230EDB}"/>
                    </a:ext>
                  </a:extLst>
                </p:cNvPr>
                <p:cNvSpPr txBox="1"/>
                <p:nvPr/>
              </p:nvSpPr>
              <p:spPr>
                <a:xfrm>
                  <a:off x="5163889" y="3491914"/>
                  <a:ext cx="2761012" cy="4626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7C704C10-6195-C4A4-85C6-08E518230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889" y="3491914"/>
                  <a:ext cx="2761012" cy="4626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E9F4D897-4D9E-CEEC-7ED7-12FA6DF318F5}"/>
                </a:ext>
              </a:extLst>
            </p:cNvPr>
            <p:cNvSpPr/>
            <p:nvPr/>
          </p:nvSpPr>
          <p:spPr>
            <a:xfrm>
              <a:off x="1055687" y="2687465"/>
              <a:ext cx="1563226" cy="14672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3F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chemeClr val="tx1"/>
                  </a:solidFill>
                  <a:latin typeface="Georgia" panose="02040502050405020303" pitchFamily="18" charset="0"/>
                </a:rPr>
                <a:t>Sistema</a:t>
              </a:r>
              <a:br>
                <a:rPr lang="it-IT" sz="1600" dirty="0">
                  <a:solidFill>
                    <a:schemeClr val="tx1"/>
                  </a:solidFill>
                  <a:latin typeface="Georgia" panose="02040502050405020303" pitchFamily="18" charset="0"/>
                </a:rPr>
              </a:br>
              <a:r>
                <a:rPr lang="it-IT" sz="1400" dirty="0">
                  <a:solidFill>
                    <a:schemeClr val="tx1"/>
                  </a:solidFill>
                  <a:latin typeface="Georgia" panose="02040502050405020303" pitchFamily="18" charset="0"/>
                </a:rPr>
                <a:t>Ausiliario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99064661-FC09-B7C9-FA06-53371C48199A}"/>
                  </a:ext>
                </a:extLst>
              </p:cNvPr>
              <p:cNvSpPr txBox="1"/>
              <p:nvPr/>
            </p:nvSpPr>
            <p:spPr>
              <a:xfrm>
                <a:off x="342900" y="3963788"/>
                <a:ext cx="11495313" cy="2068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Il sistema ausiliario </a:t>
                </a:r>
                <a:r>
                  <a:rPr lang="it-IT" sz="1600" b="1" i="0" dirty="0">
                    <a:effectLst/>
                    <a:latin typeface="Georgia" panose="02040502050405020303" pitchFamily="18" charset="0"/>
                  </a:rPr>
                  <a:t>tempo invariante </a:t>
                </a:r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adottato per la determinazione dei guadagni di feedback e della risposta in frequenza associata è simile alla cinematica dell'assetto per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it-IT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it-IT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</m:d>
                    <m:r>
                      <a:rPr lang="it-IT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Sebbene ciò suggerisca a prima vista che le proprietà del filtro proposto potrebbero essere limitate al caso specifico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it-IT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</a:endParaRPr>
              </a:p>
              <a:p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il filtro è in realtà asintoticamente stabile per qualsiasi traiettoria dell'assetto parametrizzata</a:t>
                </a:r>
                <a:r>
                  <a:rPr lang="it-IT" sz="1600" dirty="0">
                    <a:latin typeface="Georgia" panose="02040502050405020303" pitchFamily="18" charset="0"/>
                  </a:rPr>
                  <a:t>, per dimostrare questo useremo due teoremi che saranno descritti nelle prossime slide</a:t>
                </a:r>
                <a:endParaRPr lang="it-IT" sz="1600" b="0" i="0" dirty="0">
                  <a:effectLst/>
                  <a:latin typeface="Georgia" panose="02040502050405020303" pitchFamily="18" charset="0"/>
                </a:endParaRP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99064661-FC09-B7C9-FA06-53371C481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963788"/>
                <a:ext cx="11495313" cy="2068643"/>
              </a:xfrm>
              <a:prstGeom prst="rect">
                <a:avLst/>
              </a:prstGeom>
              <a:blipFill>
                <a:blip r:embed="rId4"/>
                <a:stretch>
                  <a:fillRect l="-265" t="-882" r="-4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FB6ACC96-ED16-517E-1D46-591F535EAD1F}"/>
              </a:ext>
            </a:extLst>
          </p:cNvPr>
          <p:cNvGrpSpPr/>
          <p:nvPr/>
        </p:nvGrpSpPr>
        <p:grpSpPr>
          <a:xfrm>
            <a:off x="810000" y="2062484"/>
            <a:ext cx="12191998" cy="1467284"/>
            <a:chOff x="810000" y="2062484"/>
            <a:chExt cx="12191998" cy="1467284"/>
          </a:xfrm>
        </p:grpSpPr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3D753F29-9496-5693-A975-B683B8FB0AC4}"/>
                </a:ext>
              </a:extLst>
            </p:cNvPr>
            <p:cNvGrpSpPr/>
            <p:nvPr/>
          </p:nvGrpSpPr>
          <p:grpSpPr>
            <a:xfrm>
              <a:off x="1055687" y="2062484"/>
              <a:ext cx="10080626" cy="1467284"/>
              <a:chOff x="1055687" y="2687465"/>
              <a:chExt cx="10080626" cy="1467284"/>
            </a:xfrm>
          </p:grpSpPr>
          <p:sp>
            <p:nvSpPr>
              <p:cNvPr id="21" name="Rettangolo con angoli arrotondati 20">
                <a:extLst>
                  <a:ext uri="{FF2B5EF4-FFF2-40B4-BE49-F238E27FC236}">
                    <a16:creationId xmlns:a16="http://schemas.microsoft.com/office/drawing/2014/main" id="{E9D7ED70-9F88-9CDE-5398-C8D918EC5D6C}"/>
                  </a:ext>
                </a:extLst>
              </p:cNvPr>
              <p:cNvSpPr/>
              <p:nvPr/>
            </p:nvSpPr>
            <p:spPr>
              <a:xfrm>
                <a:off x="1055688" y="2707688"/>
                <a:ext cx="10080625" cy="1447061"/>
              </a:xfrm>
              <a:prstGeom prst="roundRect">
                <a:avLst>
                  <a:gd name="adj" fmla="val 50000"/>
                </a:avLst>
              </a:prstGeom>
              <a:solidFill>
                <a:srgbClr val="B3F2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4" name="Ovale 23">
                <a:extLst>
                  <a:ext uri="{FF2B5EF4-FFF2-40B4-BE49-F238E27FC236}">
                    <a16:creationId xmlns:a16="http://schemas.microsoft.com/office/drawing/2014/main" id="{98256521-13CD-E4A9-A200-F82805B344D6}"/>
                  </a:ext>
                </a:extLst>
              </p:cNvPr>
              <p:cNvSpPr/>
              <p:nvPr/>
            </p:nvSpPr>
            <p:spPr>
              <a:xfrm>
                <a:off x="1055687" y="2687465"/>
                <a:ext cx="1563226" cy="146728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3F2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Cinematica</a:t>
                </a:r>
                <a:endParaRPr lang="it-IT" sz="16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6C284304-D289-F0AD-82C5-DF2C28FDF271}"/>
                    </a:ext>
                  </a:extLst>
                </p:cNvPr>
                <p:cNvSpPr txBox="1"/>
                <p:nvPr/>
              </p:nvSpPr>
              <p:spPr>
                <a:xfrm>
                  <a:off x="810000" y="2441766"/>
                  <a:ext cx="12191998" cy="7087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𝑇𝑄</m:t>
                                </m:r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it-IT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eorgia" panose="02040502050405020303" pitchFamily="18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𝑇𝑄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𝑟𝑘</m:t>
                          </m:r>
                        </m:sub>
                      </m:sSub>
                      <m:r>
                        <a:rPr lang="it-IT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𝑇𝑄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it-IT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eorgia" panose="02040502050405020303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endPara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eorgia" panose="02040502050405020303" pitchFamily="18" charset="0"/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6C284304-D289-F0AD-82C5-DF2C28FDF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00" y="2441766"/>
                  <a:ext cx="12191998" cy="7087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5408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DCD917DF-A066-070B-9775-F76FE7572685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TEOREMA 1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BB79BC-1030-FDCE-6EBF-E19FA4A540EA}"/>
              </a:ext>
            </a:extLst>
          </p:cNvPr>
          <p:cNvSpPr txBox="1"/>
          <p:nvPr/>
        </p:nvSpPr>
        <p:spPr>
          <a:xfrm>
            <a:off x="1080000" y="3491460"/>
            <a:ext cx="10056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Georgia" panose="02040502050405020303" pitchFamily="18" charset="0"/>
              </a:rPr>
              <a:t>Allora </a:t>
            </a:r>
            <a:r>
              <a:rPr lang="it-IT" dirty="0">
                <a:latin typeface="Georgia" panose="02040502050405020303" pitchFamily="18" charset="0"/>
              </a:rPr>
              <a:t>l’</a:t>
            </a:r>
            <a:r>
              <a:rPr lang="it-IT" b="1" dirty="0" err="1">
                <a:latin typeface="Georgia" panose="02040502050405020303" pitchFamily="18" charset="0"/>
              </a:rPr>
              <a:t>attitude</a:t>
            </a:r>
            <a:r>
              <a:rPr lang="it-IT" b="1" dirty="0">
                <a:latin typeface="Georgia" panose="02040502050405020303" pitchFamily="18" charset="0"/>
              </a:rPr>
              <a:t> filter </a:t>
            </a:r>
            <a:r>
              <a:rPr lang="it-IT" dirty="0">
                <a:latin typeface="Georgia" panose="02040502050405020303" pitchFamily="18" charset="0"/>
              </a:rPr>
              <a:t>proposto </a:t>
            </a:r>
            <a:r>
              <a:rPr lang="it-IT" b="0" i="0" dirty="0">
                <a:effectLst/>
                <a:latin typeface="Georgia" panose="02040502050405020303" pitchFamily="18" charset="0"/>
              </a:rPr>
              <a:t>è uniformemente asintoticamente stabile (UAS)</a:t>
            </a:r>
            <a:endParaRPr lang="it-IT" dirty="0">
              <a:latin typeface="Georgia" panose="02040502050405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E632CF7-5434-65E5-F6ED-5B08974669E0}"/>
              </a:ext>
            </a:extLst>
          </p:cNvPr>
          <p:cNvSpPr txBox="1">
            <a:spLocks/>
          </p:cNvSpPr>
          <p:nvPr/>
        </p:nvSpPr>
        <p:spPr>
          <a:xfrm>
            <a:off x="1055688" y="1012903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ASSUNZIONI</a:t>
            </a:r>
            <a:endParaRPr lang="it-IT" sz="2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3B897EA0-BC18-6F31-8284-2FCAE279182C}"/>
                  </a:ext>
                </a:extLst>
              </p:cNvPr>
              <p:cNvSpPr txBox="1"/>
              <p:nvPr/>
            </p:nvSpPr>
            <p:spPr>
              <a:xfrm>
                <a:off x="1079999" y="1570066"/>
                <a:ext cx="10056313" cy="14135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i="0" dirty="0">
                    <a:effectLst/>
                    <a:latin typeface="Georgia" panose="02040502050405020303" pitchFamily="18" charset="0"/>
                  </a:rPr>
                  <a:t>Si consideri la cinematica discreta dell'assetto.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i="0" dirty="0">
                    <a:effectLst/>
                    <a:latin typeface="Georgia" panose="02040502050405020303" pitchFamily="18" charset="0"/>
                  </a:rPr>
                  <a:t>Siano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it-IT" b="0" i="0" dirty="0">
                    <a:effectLst/>
                    <a:latin typeface="Georgia" panose="02040502050405020303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it-IT" b="0" i="0" dirty="0">
                    <a:effectLst/>
                    <a:latin typeface="Georgia" panose="02040502050405020303" pitchFamily="18" charset="0"/>
                  </a:rPr>
                  <a:t> i guadagni di </a:t>
                </a:r>
                <a:r>
                  <a:rPr lang="it-IT" b="0" i="0" dirty="0" err="1">
                    <a:effectLst/>
                    <a:latin typeface="Georgia" panose="02040502050405020303" pitchFamily="18" charset="0"/>
                  </a:rPr>
                  <a:t>Kalman</a:t>
                </a:r>
                <a:r>
                  <a:rPr lang="it-IT" b="0" i="0" dirty="0">
                    <a:effectLst/>
                    <a:latin typeface="Georgia" panose="02040502050405020303" pitchFamily="18" charset="0"/>
                  </a:rPr>
                  <a:t> </a:t>
                </a:r>
                <a:r>
                  <a:rPr lang="it-IT" dirty="0">
                    <a:latin typeface="Georgia" panose="02040502050405020303" pitchFamily="18" charset="0"/>
                  </a:rPr>
                  <a:t>a regime </a:t>
                </a:r>
                <a:r>
                  <a:rPr lang="it-IT" b="0" i="0" dirty="0">
                    <a:effectLst/>
                    <a:latin typeface="Georgia" panose="02040502050405020303" pitchFamily="18" charset="0"/>
                  </a:rPr>
                  <a:t>per il sistema in retroazione. 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b="0" i="0" dirty="0">
                    <a:effectLst/>
                    <a:latin typeface="Georgia" panose="02040502050405020303" pitchFamily="18" charset="0"/>
                  </a:rPr>
                  <a:t>Si assumi che il rollio descritto dalla piattaforma sia limitato.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it-IT" b="0" i="0" dirty="0">
                  <a:effectLst/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3B897EA0-BC18-6F31-8284-2FCAE2791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99" y="1570066"/>
                <a:ext cx="10056313" cy="1413592"/>
              </a:xfrm>
              <a:prstGeom prst="rect">
                <a:avLst/>
              </a:prstGeom>
              <a:blipFill>
                <a:blip r:embed="rId2"/>
                <a:stretch>
                  <a:fillRect l="-364" t="-2597" b="-610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EF76AAF-844A-555E-7D0A-6BE3DE01E736}"/>
              </a:ext>
            </a:extLst>
          </p:cNvPr>
          <p:cNvSpPr txBox="1"/>
          <p:nvPr/>
        </p:nvSpPr>
        <p:spPr>
          <a:xfrm>
            <a:off x="1055688" y="298365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TESI</a:t>
            </a:r>
            <a:endParaRPr lang="it-IT" dirty="0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5C321E33-A87B-2BDC-FC53-CA985798A211}"/>
              </a:ext>
            </a:extLst>
          </p:cNvPr>
          <p:cNvGrpSpPr/>
          <p:nvPr/>
        </p:nvGrpSpPr>
        <p:grpSpPr>
          <a:xfrm>
            <a:off x="973338" y="4213470"/>
            <a:ext cx="10162976" cy="1467284"/>
            <a:chOff x="973337" y="2687465"/>
            <a:chExt cx="10162976" cy="1467284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4B71336F-309E-AFE1-4584-C55EA82D9887}"/>
                </a:ext>
              </a:extLst>
            </p:cNvPr>
            <p:cNvSpPr/>
            <p:nvPr/>
          </p:nvSpPr>
          <p:spPr>
            <a:xfrm>
              <a:off x="1055688" y="2707688"/>
              <a:ext cx="10080625" cy="1447061"/>
            </a:xfrm>
            <a:prstGeom prst="roundRect">
              <a:avLst>
                <a:gd name="adj" fmla="val 50000"/>
              </a:avLst>
            </a:prstGeom>
            <a:solidFill>
              <a:srgbClr val="B3F2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51C52C33-F174-297F-FC63-266A3DC1B67E}"/>
                </a:ext>
              </a:extLst>
            </p:cNvPr>
            <p:cNvSpPr/>
            <p:nvPr/>
          </p:nvSpPr>
          <p:spPr>
            <a:xfrm>
              <a:off x="973337" y="2687465"/>
              <a:ext cx="1563226" cy="14672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3F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 err="1">
                  <a:solidFill>
                    <a:schemeClr val="tx1"/>
                  </a:solidFill>
                  <a:latin typeface="Georgia" panose="02040502050405020303" pitchFamily="18" charset="0"/>
                </a:rPr>
                <a:t>Attitude</a:t>
              </a:r>
              <a:r>
                <a:rPr lang="it-IT" sz="1600" dirty="0">
                  <a:solidFill>
                    <a:schemeClr val="tx1"/>
                  </a:solidFill>
                  <a:latin typeface="Georgia" panose="02040502050405020303" pitchFamily="18" charset="0"/>
                </a:rPr>
                <a:t> </a:t>
              </a:r>
            </a:p>
            <a:p>
              <a:pPr algn="ctr"/>
              <a:r>
                <a:rPr lang="it-IT" sz="1600" dirty="0">
                  <a:solidFill>
                    <a:schemeClr val="tx1"/>
                  </a:solidFill>
                  <a:latin typeface="Georgia" panose="02040502050405020303" pitchFamily="18" charset="0"/>
                </a:rPr>
                <a:t>Filter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0146C52A-7273-0EA9-295E-F7B6B5EC105E}"/>
                  </a:ext>
                </a:extLst>
              </p:cNvPr>
              <p:cNvSpPr txBox="1"/>
              <p:nvPr/>
            </p:nvSpPr>
            <p:spPr>
              <a:xfrm>
                <a:off x="881745" y="4290005"/>
                <a:ext cx="12191998" cy="641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𝑇𝑄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6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𝑇𝑄</m:t>
                              </m:r>
                              <m: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it-IT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  <m:r>
                      <a:rPr lang="it-IT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6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0146C52A-7273-0EA9-295E-F7B6B5EC1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5" y="4290005"/>
                <a:ext cx="12191998" cy="641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uppo 34">
            <a:extLst>
              <a:ext uri="{FF2B5EF4-FFF2-40B4-BE49-F238E27FC236}">
                <a16:creationId xmlns:a16="http://schemas.microsoft.com/office/drawing/2014/main" id="{2770E159-D7E7-D031-3F1B-82C48C3FE6AE}"/>
              </a:ext>
            </a:extLst>
          </p:cNvPr>
          <p:cNvGrpSpPr/>
          <p:nvPr/>
        </p:nvGrpSpPr>
        <p:grpSpPr>
          <a:xfrm>
            <a:off x="4576733" y="5175457"/>
            <a:ext cx="4519412" cy="352982"/>
            <a:chOff x="3997287" y="740817"/>
            <a:chExt cx="4519412" cy="352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AC9EC967-0AF8-72DD-8853-E734A7C84ECF}"/>
                    </a:ext>
                  </a:extLst>
                </p:cNvPr>
                <p:cNvSpPr txBox="1"/>
                <p:nvPr/>
              </p:nvSpPr>
              <p:spPr>
                <a:xfrm>
                  <a:off x="3997287" y="749666"/>
                  <a:ext cx="2479243" cy="344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it-IT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AC9EC967-0AF8-72DD-8853-E734A7C84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7287" y="749666"/>
                  <a:ext cx="2479243" cy="344133"/>
                </a:xfrm>
                <a:prstGeom prst="rect">
                  <a:avLst/>
                </a:prstGeom>
                <a:blipFill>
                  <a:blip r:embed="rId4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432E1052-ABCE-6D9D-B2F0-9FAA667ADC76}"/>
                    </a:ext>
                  </a:extLst>
                </p:cNvPr>
                <p:cNvSpPr txBox="1"/>
                <p:nvPr/>
              </p:nvSpPr>
              <p:spPr>
                <a:xfrm>
                  <a:off x="6244697" y="740817"/>
                  <a:ext cx="2272002" cy="3519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it-IT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432E1052-ABCE-6D9D-B2F0-9FAA667AD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697" y="740817"/>
                  <a:ext cx="2272002" cy="351956"/>
                </a:xfrm>
                <a:prstGeom prst="rect">
                  <a:avLst/>
                </a:prstGeom>
                <a:blipFill>
                  <a:blip r:embed="rId5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644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DCD917DF-A066-070B-9775-F76FE7572685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TEOREMA 1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E632CF7-5434-65E5-F6ED-5B08974669E0}"/>
              </a:ext>
            </a:extLst>
          </p:cNvPr>
          <p:cNvSpPr txBox="1">
            <a:spLocks/>
          </p:cNvSpPr>
          <p:nvPr/>
        </p:nvSpPr>
        <p:spPr>
          <a:xfrm>
            <a:off x="1055687" y="863911"/>
            <a:ext cx="3761241" cy="381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DIMOSTRAZIONE</a:t>
            </a:r>
            <a:endParaRPr lang="it-IT" sz="2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305B19-2979-B081-7CC5-ECD45D186B06}"/>
              </a:ext>
            </a:extLst>
          </p:cNvPr>
          <p:cNvSpPr txBox="1"/>
          <p:nvPr/>
        </p:nvSpPr>
        <p:spPr>
          <a:xfrm>
            <a:off x="1055687" y="1281681"/>
            <a:ext cx="4317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Definiamo gli errori di stima rispettivamente: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6C0A4125-0AE9-A6F8-2C45-9B7FDBDABAB5}"/>
              </a:ext>
            </a:extLst>
          </p:cNvPr>
          <p:cNvGrpSpPr/>
          <p:nvPr/>
        </p:nvGrpSpPr>
        <p:grpSpPr>
          <a:xfrm>
            <a:off x="3861687" y="1651013"/>
            <a:ext cx="6339588" cy="764070"/>
            <a:chOff x="2366262" y="2218063"/>
            <a:chExt cx="6339588" cy="7640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4F049966-390D-07FE-46BE-9E99FAD0DC9D}"/>
                    </a:ext>
                  </a:extLst>
                </p:cNvPr>
                <p:cNvSpPr txBox="1"/>
                <p:nvPr/>
              </p:nvSpPr>
              <p:spPr>
                <a:xfrm>
                  <a:off x="4706132" y="2256728"/>
                  <a:ext cx="1389868" cy="2920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5" name="CasellaDiTesto 4">
                  <a:extLst>
                    <a:ext uri="{FF2B5EF4-FFF2-40B4-BE49-F238E27FC236}">
                      <a16:creationId xmlns:a16="http://schemas.microsoft.com/office/drawing/2014/main" id="{4F049966-390D-07FE-46BE-9E99FAD0DC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132" y="2256728"/>
                  <a:ext cx="1389868" cy="292003"/>
                </a:xfrm>
                <a:prstGeom prst="rect">
                  <a:avLst/>
                </a:prstGeom>
                <a:blipFill>
                  <a:blip r:embed="rId2"/>
                  <a:stretch>
                    <a:fillRect l="-2193" t="-25000" r="-8772" b="-166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1ACDE205-6319-7A4E-BD9B-BB8069B74D9D}"/>
                    </a:ext>
                  </a:extLst>
                </p:cNvPr>
                <p:cNvSpPr txBox="1"/>
                <p:nvPr/>
              </p:nvSpPr>
              <p:spPr>
                <a:xfrm>
                  <a:off x="2609850" y="2597989"/>
                  <a:ext cx="6096000" cy="3841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1ACDE205-6319-7A4E-BD9B-BB8069B74D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9850" y="2597989"/>
                  <a:ext cx="6096000" cy="384144"/>
                </a:xfrm>
                <a:prstGeom prst="rect">
                  <a:avLst/>
                </a:prstGeom>
                <a:blipFill>
                  <a:blip r:embed="rId3"/>
                  <a:stretch>
                    <a:fillRect t="-3175" b="-158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1A999C7-E784-B9B2-9367-111DC5CE537E}"/>
                </a:ext>
              </a:extLst>
            </p:cNvPr>
            <p:cNvSpPr txBox="1"/>
            <p:nvPr/>
          </p:nvSpPr>
          <p:spPr>
            <a:xfrm>
              <a:off x="2366262" y="2218063"/>
              <a:ext cx="22090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latin typeface="Georgia" panose="02040502050405020303" pitchFamily="18" charset="0"/>
                </a:rPr>
                <a:t>Errore di assetto</a:t>
              </a:r>
              <a:endParaRPr lang="it-IT" sz="1600" dirty="0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4744CDC5-7210-710E-2660-E61E41BF0512}"/>
                </a:ext>
              </a:extLst>
            </p:cNvPr>
            <p:cNvSpPr txBox="1"/>
            <p:nvPr/>
          </p:nvSpPr>
          <p:spPr>
            <a:xfrm>
              <a:off x="2366262" y="2605395"/>
              <a:ext cx="22090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latin typeface="Georgia" panose="02040502050405020303" pitchFamily="18" charset="0"/>
                </a:rPr>
                <a:t>Errore di </a:t>
              </a:r>
              <a:r>
                <a:rPr lang="it-IT" sz="1600" dirty="0" err="1">
                  <a:latin typeface="Georgia" panose="02040502050405020303" pitchFamily="18" charset="0"/>
                </a:rPr>
                <a:t>bias</a:t>
              </a:r>
              <a:endParaRPr lang="it-IT" sz="1600" dirty="0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6A29F61-7B31-96F0-D400-63E50ACFA511}"/>
              </a:ext>
            </a:extLst>
          </p:cNvPr>
          <p:cNvSpPr txBox="1"/>
          <p:nvPr/>
        </p:nvSpPr>
        <p:spPr>
          <a:xfrm>
            <a:off x="952499" y="2461996"/>
            <a:ext cx="6924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La dinamica associata all’errore di stima è descritta dal seguente sistema 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3B9E79-EC6E-4D35-96A2-44E1C9B66E0E}"/>
              </a:ext>
            </a:extLst>
          </p:cNvPr>
          <p:cNvGrpSpPr/>
          <p:nvPr/>
        </p:nvGrpSpPr>
        <p:grpSpPr>
          <a:xfrm>
            <a:off x="1055686" y="2800550"/>
            <a:ext cx="10531261" cy="1467284"/>
            <a:chOff x="1032361" y="2687465"/>
            <a:chExt cx="10103952" cy="1467284"/>
          </a:xfrm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D06E8C10-42BF-25A9-E6D6-B786F5B17C0B}"/>
                </a:ext>
              </a:extLst>
            </p:cNvPr>
            <p:cNvSpPr/>
            <p:nvPr/>
          </p:nvSpPr>
          <p:spPr>
            <a:xfrm>
              <a:off x="1055688" y="2707688"/>
              <a:ext cx="10080625" cy="1447061"/>
            </a:xfrm>
            <a:prstGeom prst="roundRect">
              <a:avLst>
                <a:gd name="adj" fmla="val 50000"/>
              </a:avLst>
            </a:prstGeom>
            <a:solidFill>
              <a:srgbClr val="B3F2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1838A0B2-4310-7892-795D-7EED0C58DE97}"/>
                </a:ext>
              </a:extLst>
            </p:cNvPr>
            <p:cNvSpPr/>
            <p:nvPr/>
          </p:nvSpPr>
          <p:spPr>
            <a:xfrm>
              <a:off x="1032361" y="2687465"/>
              <a:ext cx="1563226" cy="14672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3F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Georgia" panose="02040502050405020303" pitchFamily="18" charset="0"/>
                </a:rPr>
                <a:t>Dinamica</a:t>
              </a:r>
            </a:p>
            <a:p>
              <a:pPr algn="ctr"/>
              <a:r>
                <a:rPr lang="it-IT" sz="1600" dirty="0">
                  <a:solidFill>
                    <a:schemeClr val="tx1"/>
                  </a:solidFill>
                  <a:latin typeface="Georgia" panose="02040502050405020303" pitchFamily="18" charset="0"/>
                </a:rPr>
                <a:t>Errore</a:t>
              </a:r>
            </a:p>
            <a:p>
              <a:pPr algn="ctr"/>
              <a:r>
                <a:rPr lang="it-IT" sz="1600" dirty="0">
                  <a:solidFill>
                    <a:schemeClr val="tx1"/>
                  </a:solidFill>
                  <a:latin typeface="Georgia" panose="02040502050405020303" pitchFamily="18" charset="0"/>
                </a:rPr>
                <a:t>Stima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4BB08413-FFA3-5B28-9FAB-C43C49BBC47F}"/>
                  </a:ext>
                </a:extLst>
              </p:cNvPr>
              <p:cNvSpPr txBox="1"/>
              <p:nvPr/>
            </p:nvSpPr>
            <p:spPr>
              <a:xfrm>
                <a:off x="1092914" y="3229397"/>
                <a:ext cx="12191998" cy="609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𝑇𝑄</m:t>
                              </m:r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𝑇𝑄</m:t>
                              </m:r>
                              <m:r>
                                <a:rPr lang="it-IT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it-IT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eorgia" panose="02040502050405020303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it-IT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it-IT" sz="1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sz="14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4BB08413-FFA3-5B28-9FAB-C43C49BBC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14" y="3229397"/>
                <a:ext cx="12191998" cy="609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6B54B13-B454-F044-F627-52A8E8DA894B}"/>
              </a:ext>
            </a:extLst>
          </p:cNvPr>
          <p:cNvSpPr txBox="1"/>
          <p:nvPr/>
        </p:nvSpPr>
        <p:spPr>
          <a:xfrm>
            <a:off x="1055686" y="4425992"/>
            <a:ext cx="1050694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Per definizione, il filtro è detto UAS se l’origine del sistema soprastante è UAS in assenza degli stati e del rumore di misura</a:t>
            </a:r>
          </a:p>
          <a:p>
            <a:pPr>
              <a:spcBef>
                <a:spcPts val="1200"/>
              </a:spcBef>
            </a:pPr>
            <a:r>
              <a:rPr lang="it-IT" sz="1400" dirty="0">
                <a:latin typeface="Georgia" panose="02040502050405020303" pitchFamily="18" charset="0"/>
              </a:rPr>
              <a:t>Il sistema ausiliario visto in precedenza può essere riscritto in forma compatta: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ADDC7985-6B64-66B6-F55D-393AB2835001}"/>
                  </a:ext>
                </a:extLst>
              </p:cNvPr>
              <p:cNvSpPr txBox="1"/>
              <p:nvPr/>
            </p:nvSpPr>
            <p:spPr>
              <a:xfrm>
                <a:off x="2928908" y="5141470"/>
                <a:ext cx="1967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ADDC7985-6B64-66B6-F55D-393AB2835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08" y="5141470"/>
                <a:ext cx="1967205" cy="276999"/>
              </a:xfrm>
              <a:prstGeom prst="rect">
                <a:avLst/>
              </a:prstGeom>
              <a:blipFill>
                <a:blip r:embed="rId5"/>
                <a:stretch>
                  <a:fillRect l="-3096" b="-1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5C219FCC-915E-4A7B-6144-42F991FE58BD}"/>
                  </a:ext>
                </a:extLst>
              </p:cNvPr>
              <p:cNvSpPr txBox="1"/>
              <p:nvPr/>
            </p:nvSpPr>
            <p:spPr>
              <a:xfrm>
                <a:off x="2928908" y="5495888"/>
                <a:ext cx="17974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5C219FCC-915E-4A7B-6144-42F991FE5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08" y="5495888"/>
                <a:ext cx="179740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84EDC9AC-6E9C-F240-B949-EBDEBEDA2501}"/>
                  </a:ext>
                </a:extLst>
              </p:cNvPr>
              <p:cNvSpPr txBox="1"/>
              <p:nvPr/>
            </p:nvSpPr>
            <p:spPr>
              <a:xfrm>
                <a:off x="4470014" y="5208349"/>
                <a:ext cx="2843058" cy="552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𝑇𝐼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84EDC9AC-6E9C-F240-B949-EBDEBEDA2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014" y="5208349"/>
                <a:ext cx="2843058" cy="5523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BE0E2CC7-E21E-6A46-355D-023E4291F025}"/>
                  </a:ext>
                </a:extLst>
              </p:cNvPr>
              <p:cNvSpPr txBox="1"/>
              <p:nvPr/>
            </p:nvSpPr>
            <p:spPr>
              <a:xfrm>
                <a:off x="5921693" y="5208349"/>
                <a:ext cx="3087997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it-IT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𝑇𝐼</m:t>
                                </m:r>
                              </m:e>
                              <m:e>
                                <m:r>
                                  <a:rPr lang="it-IT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BE0E2CC7-E21E-6A46-355D-023E4291F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93" y="5208349"/>
                <a:ext cx="3087997" cy="5542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3469779B-4576-C389-37EC-3880ED48300B}"/>
                  </a:ext>
                </a:extLst>
              </p:cNvPr>
              <p:cNvSpPr txBox="1"/>
              <p:nvPr/>
            </p:nvSpPr>
            <p:spPr>
              <a:xfrm>
                <a:off x="8237867" y="5299880"/>
                <a:ext cx="17974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3469779B-4576-C389-37EC-3880ED483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867" y="5299880"/>
                <a:ext cx="17974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39E7CA55-73E6-BC86-3C05-58967B4695B2}"/>
                  </a:ext>
                </a:extLst>
              </p:cNvPr>
              <p:cNvSpPr txBox="1"/>
              <p:nvPr/>
            </p:nvSpPr>
            <p:spPr>
              <a:xfrm>
                <a:off x="4208626" y="5916722"/>
                <a:ext cx="37086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  sarà completamente stabilizzabile</a:t>
                </a:r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39E7CA55-73E6-BC86-3C05-58967B46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626" y="5916722"/>
                <a:ext cx="3708644" cy="246221"/>
              </a:xfrm>
              <a:prstGeom prst="rect">
                <a:avLst/>
              </a:prstGeom>
              <a:blipFill>
                <a:blip r:embed="rId10"/>
                <a:stretch>
                  <a:fillRect t="-27500" r="-1970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5DFCC3B-0635-66B1-A113-79DC943F640B}"/>
                  </a:ext>
                </a:extLst>
              </p:cNvPr>
              <p:cNvSpPr txBox="1"/>
              <p:nvPr/>
            </p:nvSpPr>
            <p:spPr>
              <a:xfrm>
                <a:off x="4122816" y="6258168"/>
                <a:ext cx="663963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risulta essere </a:t>
                </a:r>
                <a:r>
                  <a:rPr lang="it-IT" sz="1600" dirty="0" err="1">
                    <a:latin typeface="Georgia" panose="02040502050405020303" pitchFamily="18" charset="0"/>
                  </a:rPr>
                  <a:t>dettetabile</a:t>
                </a:r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5DFCC3B-0635-66B1-A113-79DC943F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16" y="6258168"/>
                <a:ext cx="6639636" cy="338554"/>
              </a:xfrm>
              <a:prstGeom prst="rect">
                <a:avLst/>
              </a:prstGeom>
              <a:blipFill>
                <a:blip r:embed="rId11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241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DCD917DF-A066-070B-9775-F76FE7572685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TEOREMA 1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E632CF7-5434-65E5-F6ED-5B08974669E0}"/>
              </a:ext>
            </a:extLst>
          </p:cNvPr>
          <p:cNvSpPr txBox="1">
            <a:spLocks/>
          </p:cNvSpPr>
          <p:nvPr/>
        </p:nvSpPr>
        <p:spPr>
          <a:xfrm>
            <a:off x="1055687" y="965867"/>
            <a:ext cx="3761241" cy="381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DIMOSTRAZIONE</a:t>
            </a:r>
            <a:endParaRPr lang="it-IT" sz="2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456F777-EE4F-9374-91B5-B471E2AB4715}"/>
                  </a:ext>
                </a:extLst>
              </p:cNvPr>
              <p:cNvSpPr txBox="1"/>
              <p:nvPr/>
            </p:nvSpPr>
            <p:spPr>
              <a:xfrm>
                <a:off x="4344238" y="1998389"/>
                <a:ext cx="3503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𝐾𝐻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456F777-EE4F-9374-91B5-B471E2AB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238" y="1998389"/>
                <a:ext cx="3503523" cy="276999"/>
              </a:xfrm>
              <a:prstGeom prst="rect">
                <a:avLst/>
              </a:prstGeom>
              <a:blipFill>
                <a:blip r:embed="rId3"/>
                <a:stretch>
                  <a:fillRect l="-1742" t="-11111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CF52FD-5023-55E3-90C1-94329B2076F0}"/>
              </a:ext>
            </a:extLst>
          </p:cNvPr>
          <p:cNvSpPr txBox="1"/>
          <p:nvPr/>
        </p:nvSpPr>
        <p:spPr>
          <a:xfrm>
            <a:off x="1019175" y="1518754"/>
            <a:ext cx="6924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Il sistema a ciclo chiuso sarà quindi descritto come: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8581529-B043-0FAC-9474-0ACF83D9B744}"/>
              </a:ext>
            </a:extLst>
          </p:cNvPr>
          <p:cNvSpPr txBox="1"/>
          <p:nvPr/>
        </p:nvSpPr>
        <p:spPr>
          <a:xfrm>
            <a:off x="1080000" y="2593287"/>
            <a:ext cx="10117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La cui origine è UAS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44B14D-4301-014E-C188-740DD6947361}"/>
              </a:ext>
            </a:extLst>
          </p:cNvPr>
          <p:cNvSpPr txBox="1"/>
          <p:nvPr/>
        </p:nvSpPr>
        <p:spPr>
          <a:xfrm>
            <a:off x="1080000" y="2971942"/>
            <a:ext cx="10117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Si definisce la seguente trasformazione di </a:t>
            </a:r>
            <a:r>
              <a:rPr lang="it-IT" sz="1600" dirty="0" err="1">
                <a:latin typeface="Georgia" panose="02040502050405020303" pitchFamily="18" charset="0"/>
              </a:rPr>
              <a:t>Lyapunov</a:t>
            </a:r>
            <a:r>
              <a:rPr lang="it-IT" sz="1600" dirty="0">
                <a:latin typeface="Georgia" panose="02040502050405020303" pitchFamily="18" charset="0"/>
              </a:rPr>
              <a:t>  che correla la dinamica dell’errore vista nelle slide precedenti con il sistema a ciclo chiuso appena definito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2CD4777-1673-5340-E27A-838A7C28D264}"/>
                  </a:ext>
                </a:extLst>
              </p:cNvPr>
              <p:cNvSpPr txBox="1"/>
              <p:nvPr/>
            </p:nvSpPr>
            <p:spPr>
              <a:xfrm>
                <a:off x="1080000" y="3606147"/>
                <a:ext cx="6098582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it-IT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it-IT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2CD4777-1673-5340-E27A-838A7C28D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3606147"/>
                <a:ext cx="6098582" cy="708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D97B0A1-6E28-E792-0452-FF0797F171E7}"/>
                  </a:ext>
                </a:extLst>
              </p:cNvPr>
              <p:cNvSpPr txBox="1"/>
              <p:nvPr/>
            </p:nvSpPr>
            <p:spPr>
              <a:xfrm>
                <a:off x="3693110" y="3657379"/>
                <a:ext cx="6098582" cy="606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−1</m:t>
                                    </m:r>
                                  </m:sub>
                                </m:sSub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D97B0A1-6E28-E792-0452-FF0797F1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110" y="3657379"/>
                <a:ext cx="6098582" cy="6062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58E268-72AE-657E-8ABD-D2EEC4D8299B}"/>
              </a:ext>
            </a:extLst>
          </p:cNvPr>
          <p:cNvSpPr txBox="1"/>
          <p:nvPr/>
        </p:nvSpPr>
        <p:spPr>
          <a:xfrm>
            <a:off x="1080000" y="4662139"/>
            <a:ext cx="10117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Grazie alla proprietà di trasformazione di </a:t>
            </a:r>
            <a:r>
              <a:rPr lang="it-IT" sz="1600" dirty="0" err="1">
                <a:latin typeface="Georgia" panose="02040502050405020303" pitchFamily="18" charset="0"/>
              </a:rPr>
              <a:t>Lyapunov</a:t>
            </a:r>
            <a:r>
              <a:rPr lang="it-IT" sz="1600" dirty="0">
                <a:latin typeface="Georgia" panose="02040502050405020303" pitchFamily="18" charset="0"/>
              </a:rPr>
              <a:t> è quindi possibile concludere che anche il sistema della dinamica dell’errore sarà UAS  </a:t>
            </a:r>
          </a:p>
        </p:txBody>
      </p:sp>
    </p:spTree>
    <p:extLst>
      <p:ext uri="{BB962C8B-B14F-4D97-AF65-F5344CB8AC3E}">
        <p14:creationId xmlns:p14="http://schemas.microsoft.com/office/powerpoint/2010/main" val="123456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5A26E-C5B7-097A-AD1D-114564F6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7329"/>
            <a:ext cx="12192000" cy="1325563"/>
          </a:xfrm>
        </p:spPr>
        <p:txBody>
          <a:bodyPr/>
          <a:lstStyle/>
          <a:p>
            <a:pPr algn="ctr"/>
            <a:r>
              <a:rPr lang="it-IT" sz="48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INTRODUZIONE</a:t>
            </a:r>
            <a:endParaRPr lang="it-IT" b="1" spc="600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FDE4B79-07AF-319B-A348-FE3868B858FC}"/>
              </a:ext>
            </a:extLst>
          </p:cNvPr>
          <p:cNvSpPr/>
          <p:nvPr/>
        </p:nvSpPr>
        <p:spPr>
          <a:xfrm>
            <a:off x="0" y="0"/>
            <a:ext cx="540000" cy="1980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5C5E40F-9F7F-6845-A045-115A81666191}"/>
              </a:ext>
            </a:extLst>
          </p:cNvPr>
          <p:cNvSpPr/>
          <p:nvPr/>
        </p:nvSpPr>
        <p:spPr>
          <a:xfrm>
            <a:off x="540000" y="0"/>
            <a:ext cx="540000" cy="198000"/>
          </a:xfrm>
          <a:prstGeom prst="rect">
            <a:avLst/>
          </a:prstGeom>
          <a:solidFill>
            <a:srgbClr val="84EB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8A5231B-C81C-4850-DA89-58F42767583A}"/>
              </a:ext>
            </a:extLst>
          </p:cNvPr>
          <p:cNvSpPr/>
          <p:nvPr/>
        </p:nvSpPr>
        <p:spPr>
          <a:xfrm>
            <a:off x="1080000" y="0"/>
            <a:ext cx="540000" cy="198000"/>
          </a:xfrm>
          <a:prstGeom prst="rect">
            <a:avLst/>
          </a:prstGeom>
          <a:solidFill>
            <a:srgbClr val="B2FFF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3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05807B6-9FA4-5D22-7A93-2329F5A7D1AA}"/>
              </a:ext>
            </a:extLst>
          </p:cNvPr>
          <p:cNvSpPr/>
          <p:nvPr/>
        </p:nvSpPr>
        <p:spPr>
          <a:xfrm>
            <a:off x="1616418" y="0"/>
            <a:ext cx="540000" cy="198000"/>
          </a:xfrm>
          <a:prstGeom prst="rect">
            <a:avLst/>
          </a:prstGeom>
          <a:solidFill>
            <a:srgbClr val="D0FFF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4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36DDF4F-37BB-617E-F40A-18718C151872}"/>
              </a:ext>
            </a:extLst>
          </p:cNvPr>
          <p:cNvSpPr/>
          <p:nvPr/>
        </p:nvSpPr>
        <p:spPr>
          <a:xfrm>
            <a:off x="2156418" y="0"/>
            <a:ext cx="540000" cy="198000"/>
          </a:xfrm>
          <a:prstGeom prst="rect">
            <a:avLst/>
          </a:prstGeom>
          <a:solidFill>
            <a:srgbClr val="70D0C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5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7C83FAF-85A2-96F1-9F05-85523AF8007C}"/>
              </a:ext>
            </a:extLst>
          </p:cNvPr>
          <p:cNvSpPr/>
          <p:nvPr/>
        </p:nvSpPr>
        <p:spPr>
          <a:xfrm>
            <a:off x="3232837" y="0"/>
            <a:ext cx="8959164" cy="1980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INTRODUZIONE</a:t>
            </a:r>
            <a:endParaRPr lang="it-IT" sz="1200" b="1" spc="300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FDCBD3-52D9-4409-3C1A-34DE47DC2CBB}"/>
              </a:ext>
            </a:extLst>
          </p:cNvPr>
          <p:cNvSpPr/>
          <p:nvPr/>
        </p:nvSpPr>
        <p:spPr>
          <a:xfrm>
            <a:off x="2692836" y="0"/>
            <a:ext cx="540000" cy="198000"/>
          </a:xfrm>
          <a:prstGeom prst="rect">
            <a:avLst/>
          </a:prstGeom>
          <a:solidFill>
            <a:srgbClr val="20B2A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FD91E77-1748-F293-92D0-56506A37C888}"/>
              </a:ext>
            </a:extLst>
          </p:cNvPr>
          <p:cNvSpPr/>
          <p:nvPr/>
        </p:nvSpPr>
        <p:spPr>
          <a:xfrm>
            <a:off x="2963863" y="3284738"/>
            <a:ext cx="900000" cy="7200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1.1</a:t>
            </a:r>
            <a:endParaRPr lang="it-IT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72E48E0-3D5A-DC03-CC62-90C9ADA17E6E}"/>
              </a:ext>
            </a:extLst>
          </p:cNvPr>
          <p:cNvSpPr/>
          <p:nvPr/>
        </p:nvSpPr>
        <p:spPr>
          <a:xfrm>
            <a:off x="3959441" y="3284738"/>
            <a:ext cx="5160747" cy="720000"/>
          </a:xfrm>
          <a:prstGeom prst="rect">
            <a:avLst/>
          </a:prstGeom>
          <a:solidFill>
            <a:srgbClr val="009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PREFAZIONE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6B2583F-F340-ABC8-6B48-99E9F5A27775}"/>
              </a:ext>
            </a:extLst>
          </p:cNvPr>
          <p:cNvSpPr/>
          <p:nvPr/>
        </p:nvSpPr>
        <p:spPr>
          <a:xfrm>
            <a:off x="2963863" y="4128447"/>
            <a:ext cx="900000" cy="7200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1.2</a:t>
            </a:r>
            <a:endParaRPr lang="it-IT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37E9F0A-841F-6EB0-88E4-4600C4AA9F1E}"/>
              </a:ext>
            </a:extLst>
          </p:cNvPr>
          <p:cNvSpPr/>
          <p:nvPr/>
        </p:nvSpPr>
        <p:spPr>
          <a:xfrm>
            <a:off x="3959441" y="4128447"/>
            <a:ext cx="5160747" cy="720000"/>
          </a:xfrm>
          <a:prstGeom prst="rect">
            <a:avLst/>
          </a:prstGeom>
          <a:solidFill>
            <a:srgbClr val="009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NOMENCLATURA</a:t>
            </a:r>
          </a:p>
        </p:txBody>
      </p:sp>
    </p:spTree>
    <p:extLst>
      <p:ext uri="{BB962C8B-B14F-4D97-AF65-F5344CB8AC3E}">
        <p14:creationId xmlns:p14="http://schemas.microsoft.com/office/powerpoint/2010/main" val="3619057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DCD917DF-A066-070B-9775-F76FE7572685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TEOREMA 1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D0DDE125-D20A-2662-3079-AD9EFD2FCB48}"/>
              </a:ext>
            </a:extLst>
          </p:cNvPr>
          <p:cNvSpPr txBox="1">
            <a:spLocks/>
          </p:cNvSpPr>
          <p:nvPr/>
        </p:nvSpPr>
        <p:spPr>
          <a:xfrm>
            <a:off x="1019175" y="1547438"/>
            <a:ext cx="3761241" cy="381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CONSIDERAZIONI</a:t>
            </a:r>
            <a:endParaRPr lang="it-IT" sz="2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C501DF0-E389-98CB-4C47-F748D57D12D0}"/>
                  </a:ext>
                </a:extLst>
              </p:cNvPr>
              <p:cNvSpPr txBox="1"/>
              <p:nvPr/>
            </p:nvSpPr>
            <p:spPr>
              <a:xfrm>
                <a:off x="180474" y="1927588"/>
                <a:ext cx="11863137" cy="3265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Le proprietà di stabilità derivanti da questo teorema sono valide per configurazioni non singolari, dove il pitch soddisfa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type m:val="skw"/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, una condizione debole per la maggior parte delle applicazioni terrestri e oceaniche.</a:t>
                </a: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I risultati di stabilità possono essere estesi per guadagni di </a:t>
                </a:r>
                <a:r>
                  <a:rPr lang="it-IT" sz="1600" dirty="0" err="1">
                    <a:latin typeface="Georgia" panose="02040502050405020303" pitchFamily="18" charset="0"/>
                  </a:rPr>
                  <a:t>Kalman</a:t>
                </a:r>
                <a:r>
                  <a:rPr lang="it-IT" sz="1600" dirty="0">
                    <a:latin typeface="Georgia" panose="02040502050405020303" pitchFamily="18" charset="0"/>
                  </a:rPr>
                  <a:t> variabili nel tempo, tuttavia il filtro complementare proposto è progettato nel dominio delle frequenze mediante la formulazione tempo-invariante descritta dal sistema ausiliario, al fine di ottenere una funzione di trasferimento desiderata che combina:</a:t>
                </a:r>
              </a:p>
              <a:p>
                <a:pPr marL="2114550" lvl="4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 i contenuti a bassa frequenza delle osservazioni dell'assetto</a:t>
                </a:r>
              </a:p>
              <a:p>
                <a:pPr marL="2114550" lvl="4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 le informazioni ad alta frequenza dai dati della velocità angolare. </a:t>
                </a:r>
              </a:p>
              <a:p>
                <a:pPr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Vengono adottati i guadagni del filtro di </a:t>
                </a:r>
                <a:r>
                  <a:rPr lang="it-IT" sz="1600" dirty="0" err="1">
                    <a:latin typeface="Georgia" panose="02040502050405020303" pitchFamily="18" charset="0"/>
                  </a:rPr>
                  <a:t>Kalman</a:t>
                </a:r>
                <a:r>
                  <a:rPr lang="it-IT" sz="1600" dirty="0">
                    <a:latin typeface="Georgia" panose="02040502050405020303" pitchFamily="18" charset="0"/>
                  </a:rPr>
                  <a:t> in stato stazionario per ottenere un filtro asintoticamente stabile che può essere facilmente implementato e testato su hardware a basso costo.</a:t>
                </a: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È interessante notare che, i guadagni adottati nel </a:t>
                </a:r>
                <a:r>
                  <a:rPr lang="it-IT" sz="1600" b="1" dirty="0">
                    <a:latin typeface="Georgia" panose="02040502050405020303" pitchFamily="18" charset="0"/>
                  </a:rPr>
                  <a:t>filtro di </a:t>
                </a:r>
                <a:r>
                  <a:rPr lang="it-IT" sz="1600" b="1" dirty="0" err="1">
                    <a:latin typeface="Georgia" panose="02040502050405020303" pitchFamily="18" charset="0"/>
                  </a:rPr>
                  <a:t>attitude</a:t>
                </a:r>
                <a:r>
                  <a:rPr lang="it-IT" sz="1600" dirty="0">
                    <a:latin typeface="Georgia" panose="02040502050405020303" pitchFamily="18" charset="0"/>
                  </a:rPr>
                  <a:t> proposto corrispondono ai guadagni in stato stazionario del filtro di </a:t>
                </a:r>
                <a:r>
                  <a:rPr lang="it-IT" sz="1600" dirty="0" err="1">
                    <a:latin typeface="Georgia" panose="02040502050405020303" pitchFamily="18" charset="0"/>
                  </a:rPr>
                  <a:t>Kalman</a:t>
                </a:r>
                <a:r>
                  <a:rPr lang="it-IT" sz="1600" dirty="0">
                    <a:latin typeface="Georgia" panose="02040502050405020303" pitchFamily="18" charset="0"/>
                  </a:rPr>
                  <a:t> per il sistema.</a:t>
                </a:r>
                <a:endParaRPr lang="it-IT" sz="1600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C501DF0-E389-98CB-4C47-F748D57D1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4" y="1927588"/>
                <a:ext cx="11863137" cy="3265125"/>
              </a:xfrm>
              <a:prstGeom prst="rect">
                <a:avLst/>
              </a:prstGeom>
              <a:blipFill>
                <a:blip r:embed="rId3"/>
                <a:stretch>
                  <a:fillRect l="-308" t="-10075" r="-1439" b="-13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015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DCD917DF-A066-070B-9775-F76FE7572685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TEOREMA 2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BB79BC-1030-FDCE-6EBF-E19FA4A540EA}"/>
              </a:ext>
            </a:extLst>
          </p:cNvPr>
          <p:cNvSpPr txBox="1"/>
          <p:nvPr/>
        </p:nvSpPr>
        <p:spPr>
          <a:xfrm>
            <a:off x="1080000" y="2423415"/>
            <a:ext cx="10056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effectLst/>
                <a:latin typeface="Georgia" panose="02040502050405020303" pitchFamily="18" charset="0"/>
              </a:rPr>
              <a:t>Allora i guadagni in retroazione per l’</a:t>
            </a:r>
            <a:r>
              <a:rPr lang="it-IT" sz="1600" b="1" dirty="0" err="1">
                <a:latin typeface="Georgia" panose="02040502050405020303" pitchFamily="18" charset="0"/>
              </a:rPr>
              <a:t>attitude</a:t>
            </a:r>
            <a:r>
              <a:rPr lang="it-IT" sz="1600" b="1" dirty="0">
                <a:latin typeface="Georgia" panose="02040502050405020303" pitchFamily="18" charset="0"/>
              </a:rPr>
              <a:t> filter </a:t>
            </a:r>
            <a:r>
              <a:rPr lang="it-IT" sz="1600" dirty="0">
                <a:latin typeface="Georgia" panose="02040502050405020303" pitchFamily="18" charset="0"/>
              </a:rPr>
              <a:t>corrispondono ai guadagni a regime del filtro di </a:t>
            </a:r>
            <a:r>
              <a:rPr lang="it-IT" sz="1600" dirty="0" err="1">
                <a:latin typeface="Georgia" panose="02040502050405020303" pitchFamily="18" charset="0"/>
              </a:rPr>
              <a:t>Kalman</a:t>
            </a:r>
            <a:r>
              <a:rPr lang="it-IT" sz="1600" dirty="0">
                <a:latin typeface="Georgia" panose="02040502050405020303" pitchFamily="18" charset="0"/>
              </a:rPr>
              <a:t> del sistema sottostante: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E632CF7-5434-65E5-F6ED-5B08974669E0}"/>
              </a:ext>
            </a:extLst>
          </p:cNvPr>
          <p:cNvSpPr txBox="1">
            <a:spLocks/>
          </p:cNvSpPr>
          <p:nvPr/>
        </p:nvSpPr>
        <p:spPr>
          <a:xfrm>
            <a:off x="1055688" y="1012903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ASSUNZIONI</a:t>
            </a:r>
            <a:endParaRPr lang="it-IT" sz="2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B897EA0-BC18-6F31-8284-2FCAE279182C}"/>
              </a:ext>
            </a:extLst>
          </p:cNvPr>
          <p:cNvSpPr txBox="1"/>
          <p:nvPr/>
        </p:nvSpPr>
        <p:spPr>
          <a:xfrm>
            <a:off x="1079999" y="1570066"/>
            <a:ext cx="10056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Georgia" panose="02040502050405020303" pitchFamily="18" charset="0"/>
              </a:rPr>
              <a:t>Assumendo gli angoli di roll e pitch costanti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EF76AAF-844A-555E-7D0A-6BE3DE01E736}"/>
              </a:ext>
            </a:extLst>
          </p:cNvPr>
          <p:cNvSpPr txBox="1"/>
          <p:nvPr/>
        </p:nvSpPr>
        <p:spPr>
          <a:xfrm>
            <a:off x="1055688" y="203439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TESI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2A84691-7293-A945-D6E7-5EFBCB16B9C7}"/>
                  </a:ext>
                </a:extLst>
              </p:cNvPr>
              <p:cNvSpPr txBox="1"/>
              <p:nvPr/>
            </p:nvSpPr>
            <p:spPr>
              <a:xfrm>
                <a:off x="3556138" y="5360964"/>
                <a:ext cx="5079724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d>
                                          <m:d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it-IT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it-I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𝜆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d>
                                          <m:d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</m:d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d>
                                          <m:d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it-IT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it-I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𝜆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=0</m:t>
                          </m:r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2A84691-7293-A945-D6E7-5EFBCB16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38" y="5360964"/>
                <a:ext cx="5079724" cy="6163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>
            <a:extLst>
              <a:ext uri="{FF2B5EF4-FFF2-40B4-BE49-F238E27FC236}">
                <a16:creationId xmlns:a16="http://schemas.microsoft.com/office/drawing/2014/main" id="{C29FE841-A1C4-6FF7-3508-409A308C256D}"/>
              </a:ext>
            </a:extLst>
          </p:cNvPr>
          <p:cNvGrpSpPr/>
          <p:nvPr/>
        </p:nvGrpSpPr>
        <p:grpSpPr>
          <a:xfrm>
            <a:off x="810000" y="3055247"/>
            <a:ext cx="12191998" cy="1467284"/>
            <a:chOff x="810000" y="2062484"/>
            <a:chExt cx="12191998" cy="1467284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15FEC680-6C56-73FE-36B0-BAC0BCC557DC}"/>
                </a:ext>
              </a:extLst>
            </p:cNvPr>
            <p:cNvGrpSpPr/>
            <p:nvPr/>
          </p:nvGrpSpPr>
          <p:grpSpPr>
            <a:xfrm>
              <a:off x="1055687" y="2062484"/>
              <a:ext cx="10080626" cy="1467284"/>
              <a:chOff x="1055687" y="2687465"/>
              <a:chExt cx="10080626" cy="1467284"/>
            </a:xfrm>
          </p:grpSpPr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3B9A0A5A-6EAA-0D36-6CD1-95DC85AAB3DF}"/>
                  </a:ext>
                </a:extLst>
              </p:cNvPr>
              <p:cNvSpPr/>
              <p:nvPr/>
            </p:nvSpPr>
            <p:spPr>
              <a:xfrm>
                <a:off x="1055688" y="2707688"/>
                <a:ext cx="10080625" cy="1447061"/>
              </a:xfrm>
              <a:prstGeom prst="roundRect">
                <a:avLst>
                  <a:gd name="adj" fmla="val 50000"/>
                </a:avLst>
              </a:prstGeom>
              <a:solidFill>
                <a:srgbClr val="B3F2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B84B6C75-5B24-DE21-E4BD-E1DC4B275A43}"/>
                  </a:ext>
                </a:extLst>
              </p:cNvPr>
              <p:cNvSpPr/>
              <p:nvPr/>
            </p:nvSpPr>
            <p:spPr>
              <a:xfrm>
                <a:off x="1055687" y="2687465"/>
                <a:ext cx="1563226" cy="146728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3F2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Cinematica</a:t>
                </a:r>
                <a:endParaRPr lang="it-IT" sz="16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EF041B80-536E-B49A-759E-67F60F6AB47D}"/>
                    </a:ext>
                  </a:extLst>
                </p:cNvPr>
                <p:cNvSpPr txBox="1"/>
                <p:nvPr/>
              </p:nvSpPr>
              <p:spPr>
                <a:xfrm>
                  <a:off x="810000" y="2441766"/>
                  <a:ext cx="12191998" cy="7087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𝑇𝑄</m:t>
                                </m:r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it-IT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eorgia" panose="02040502050405020303" pitchFamily="18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𝑇𝑄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𝑟𝑘</m:t>
                          </m:r>
                        </m:sub>
                      </m:sSub>
                      <m:r>
                        <a:rPr lang="it-IT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𝑇𝑄</m:t>
                                </m:r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it-IT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eorgia" panose="02040502050405020303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endPara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eorgia" panose="02040502050405020303" pitchFamily="18" charset="0"/>
                  </a:endParaRPr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EF041B80-536E-B49A-759E-67F60F6AB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00" y="2441766"/>
                  <a:ext cx="12191998" cy="7087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E8898A1-EDE6-354D-911F-90CEDF0B7BDE}"/>
                  </a:ext>
                </a:extLst>
              </p:cNvPr>
              <p:cNvSpPr txBox="1"/>
              <p:nvPr/>
            </p:nvSpPr>
            <p:spPr>
              <a:xfrm>
                <a:off x="963059" y="4899433"/>
                <a:ext cx="8734394" cy="357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Georgia" panose="02040502050405020303" pitchFamily="18" charset="0"/>
                  </a:rPr>
                  <a:t>I guadagni di </a:t>
                </a:r>
                <a:r>
                  <a:rPr lang="it-IT" sz="1600" dirty="0" err="1">
                    <a:latin typeface="Georgia" panose="02040502050405020303" pitchFamily="18" charset="0"/>
                  </a:rPr>
                  <a:t>Kalman</a:t>
                </a:r>
                <a:r>
                  <a:rPr lang="it-IT" sz="1600" dirty="0">
                    <a:latin typeface="Georgia" panose="02040502050405020303" pitchFamily="18" charset="0"/>
                  </a:rPr>
                  <a:t> in feedback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 i="1" dirty="0">
                            <a:latin typeface="Cambria Math" panose="02040503050406030204" pitchFamily="18" charset="0"/>
                          </a:rPr>
                          <m:t>𝑜𝑝𝑡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convergono asintoticamente come segue:  </a:t>
                </a: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E8898A1-EDE6-354D-911F-90CEDF0B7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59" y="4899433"/>
                <a:ext cx="8734394" cy="357534"/>
              </a:xfrm>
              <a:prstGeom prst="rect">
                <a:avLst/>
              </a:prstGeom>
              <a:blipFill>
                <a:blip r:embed="rId4"/>
                <a:stretch>
                  <a:fillRect l="-419" t="-5172" b="-17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677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DCD917DF-A066-070B-9775-F76FE7572685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TEOREMA 2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ED000A5D-9DEF-7565-BCED-43EE85415407}"/>
              </a:ext>
            </a:extLst>
          </p:cNvPr>
          <p:cNvSpPr txBox="1">
            <a:spLocks/>
          </p:cNvSpPr>
          <p:nvPr/>
        </p:nvSpPr>
        <p:spPr>
          <a:xfrm>
            <a:off x="1019175" y="968191"/>
            <a:ext cx="3761241" cy="381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CONSIDERAZIONI</a:t>
            </a:r>
            <a:endParaRPr lang="it-IT" sz="2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4701DD5-B892-DA96-752D-3B0EB72C5CF9}"/>
              </a:ext>
            </a:extLst>
          </p:cNvPr>
          <p:cNvSpPr txBox="1"/>
          <p:nvPr/>
        </p:nvSpPr>
        <p:spPr>
          <a:xfrm>
            <a:off x="1019175" y="1973776"/>
            <a:ext cx="1011713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I risultati di prestazione presentati nel Teorema 2 sono validi per applicazioni in cui gli angoli di pitch e roll </a:t>
            </a:r>
            <a:r>
              <a:rPr lang="it-IT" sz="1600" b="1" dirty="0">
                <a:latin typeface="Georgia" panose="02040502050405020303" pitchFamily="18" charset="0"/>
              </a:rPr>
              <a:t>sono costanti</a:t>
            </a:r>
            <a:r>
              <a:rPr lang="it-IT" sz="1600" dirty="0">
                <a:latin typeface="Georgia" panose="02040502050405020303" pitchFamily="18" charset="0"/>
              </a:rPr>
              <a:t> o possono essere considerati approssimativamente costanti. </a:t>
            </a:r>
          </a:p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Va sottolineato che ciò è di interesse per le piattaforme terrestri e oceaniche prese in considerazione in questo lavoro, soggette a traiettorie di monitoraggio ripetitive. </a:t>
            </a:r>
          </a:p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Nel caso di angoli di pitch e roll variabili nel tempo e di manovre aggressive, le prestazioni dei filtri complementari e di </a:t>
            </a:r>
            <a:r>
              <a:rPr lang="it-IT" sz="1600" dirty="0" err="1">
                <a:latin typeface="Georgia" panose="02040502050405020303" pitchFamily="18" charset="0"/>
              </a:rPr>
              <a:t>Kalman</a:t>
            </a:r>
            <a:r>
              <a:rPr lang="it-IT" sz="1600" dirty="0">
                <a:latin typeface="Georgia" panose="02040502050405020303" pitchFamily="18" charset="0"/>
              </a:rPr>
              <a:t> possono essere confrontate offline calcolando le covarianze degli errori di stima dei filtri.</a:t>
            </a:r>
          </a:p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Inoltre, i filtri per l'assetto e la posizione sono determinati in modo indipendente, il che consente di: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Georgia" panose="02040502050405020303" pitchFamily="18" charset="0"/>
              </a:rPr>
              <a:t>Eseguire il tuning separatamente.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latin typeface="Georgia" panose="02040502050405020303" pitchFamily="18" charset="0"/>
              </a:rPr>
              <a:t>Usare il filtro di assetto autonomamente nelle applicazioni in cui è richiesta solo la sua stima</a:t>
            </a:r>
          </a:p>
          <a:p>
            <a:r>
              <a:rPr lang="it-IT" sz="1600" dirty="0">
                <a:latin typeface="Georgia" panose="02040502050405020303" pitchFamily="18" charset="0"/>
              </a:rPr>
              <a:t>Inoltre sempre grazie al design indipendente dei filtri, la correlazione incrociata tra accelerazione e assetto viene ignorata, tuttavia il suo contributo nella stima dell'assetto è di solito trascurabile nelle applicazioni oceaniche prese in considerazione.</a:t>
            </a:r>
          </a:p>
        </p:txBody>
      </p:sp>
    </p:spTree>
    <p:extLst>
      <p:ext uri="{BB962C8B-B14F-4D97-AF65-F5344CB8AC3E}">
        <p14:creationId xmlns:p14="http://schemas.microsoft.com/office/powerpoint/2010/main" val="12482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DCD917DF-A066-070B-9775-F76FE7572685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PROBLEMATICHE 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9E8936-A8F0-A603-2044-CFDD28F7C648}"/>
              </a:ext>
            </a:extLst>
          </p:cNvPr>
          <p:cNvSpPr txBox="1"/>
          <p:nvPr/>
        </p:nvSpPr>
        <p:spPr>
          <a:xfrm>
            <a:off x="353230" y="1052412"/>
            <a:ext cx="7325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Gli angoli di roll, pitch e </a:t>
            </a:r>
            <a:r>
              <a:rPr lang="it-IT" sz="1600" dirty="0" err="1">
                <a:latin typeface="Georgia" panose="02040502050405020303" pitchFamily="18" charset="0"/>
              </a:rPr>
              <a:t>yaw</a:t>
            </a:r>
            <a:r>
              <a:rPr lang="it-IT" sz="1600" dirty="0">
                <a:latin typeface="Georgia" panose="02040502050405020303" pitchFamily="18" charset="0"/>
              </a:rPr>
              <a:t> sono soggetti per loro natura ad elementi di discontinuità. Se non viene tenuto conto di questo problema i risultati del filtro possono risultare notevolmente corrotti.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6800185-4E78-AFCF-F887-322F6078D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1559" y="3805084"/>
            <a:ext cx="4189800" cy="305291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DE9CDF0-776F-EBD1-736C-82C805F17B0C}"/>
              </a:ext>
            </a:extLst>
          </p:cNvPr>
          <p:cNvSpPr txBox="1"/>
          <p:nvPr/>
        </p:nvSpPr>
        <p:spPr>
          <a:xfrm>
            <a:off x="386655" y="4143595"/>
            <a:ext cx="7325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Il grafico a destra mostra la stima del </a:t>
            </a:r>
            <a:r>
              <a:rPr lang="it-IT" sz="1600" dirty="0" err="1">
                <a:latin typeface="Georgia" panose="02040502050405020303" pitchFamily="18" charset="0"/>
              </a:rPr>
              <a:t>bias</a:t>
            </a:r>
            <a:r>
              <a:rPr lang="it-IT" sz="1600" dirty="0">
                <a:latin typeface="Georgia" panose="02040502050405020303" pitchFamily="18" charset="0"/>
              </a:rPr>
              <a:t> per una traiettoria circolare, ogni volta che il catamarano compie un giro completo su se stesso il </a:t>
            </a:r>
            <a:r>
              <a:rPr lang="it-IT" sz="1600" dirty="0" err="1">
                <a:latin typeface="Georgia" panose="02040502050405020303" pitchFamily="18" charset="0"/>
              </a:rPr>
              <a:t>bias</a:t>
            </a:r>
            <a:r>
              <a:rPr lang="it-IT" sz="1600" dirty="0">
                <a:latin typeface="Georgia" panose="02040502050405020303" pitchFamily="18" charset="0"/>
              </a:rPr>
              <a:t> viene erroneamente corretto 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13C2C25-D1D8-3345-34CA-32855E363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825" y="629496"/>
            <a:ext cx="4112534" cy="29964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A66526-F750-F987-1F2B-331B294CD6B8}"/>
              </a:ext>
            </a:extLst>
          </p:cNvPr>
          <p:cNvSpPr txBox="1"/>
          <p:nvPr/>
        </p:nvSpPr>
        <p:spPr>
          <a:xfrm>
            <a:off x="8020215" y="377149"/>
            <a:ext cx="209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angoli stimati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E09E84-A219-594C-7084-0D5C0C371BD7}"/>
              </a:ext>
            </a:extLst>
          </p:cNvPr>
          <p:cNvSpPr txBox="1"/>
          <p:nvPr/>
        </p:nvSpPr>
        <p:spPr>
          <a:xfrm>
            <a:off x="8156223" y="3625935"/>
            <a:ext cx="209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 err="1">
                <a:latin typeface="Georgia" panose="02040502050405020303" pitchFamily="18" charset="0"/>
              </a:rPr>
              <a:t>bias</a:t>
            </a:r>
            <a:r>
              <a:rPr lang="it-IT" sz="1600" dirty="0">
                <a:latin typeface="Georgia" panose="02040502050405020303" pitchFamily="18" charset="0"/>
              </a:rPr>
              <a:t> stimati</a:t>
            </a:r>
          </a:p>
        </p:txBody>
      </p:sp>
    </p:spTree>
    <p:extLst>
      <p:ext uri="{BB962C8B-B14F-4D97-AF65-F5344CB8AC3E}">
        <p14:creationId xmlns:p14="http://schemas.microsoft.com/office/powerpoint/2010/main" val="4130264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DCD917DF-A066-070B-9775-F76FE7572685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PROBLEMATICHE 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975F91-B615-3B9C-2AD3-35D48F7EA084}"/>
              </a:ext>
            </a:extLst>
          </p:cNvPr>
          <p:cNvSpPr txBox="1"/>
          <p:nvPr/>
        </p:nvSpPr>
        <p:spPr>
          <a:xfrm>
            <a:off x="353230" y="1124116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SOLUZIONE ADOTTATA</a:t>
            </a:r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8A43FE9-9FC3-561A-5A75-213373731441}"/>
              </a:ext>
            </a:extLst>
          </p:cNvPr>
          <p:cNvGrpSpPr/>
          <p:nvPr/>
        </p:nvGrpSpPr>
        <p:grpSpPr>
          <a:xfrm>
            <a:off x="1616418" y="2416277"/>
            <a:ext cx="8817727" cy="1379736"/>
            <a:chOff x="1019175" y="4407855"/>
            <a:chExt cx="8817727" cy="1379736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CDE240CB-F8DA-F0F1-FA6D-FE8ACB678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6902" y="4407855"/>
              <a:ext cx="3600000" cy="1379736"/>
            </a:xfrm>
            <a:prstGeom prst="rect">
              <a:avLst/>
            </a:prstGeom>
          </p:spPr>
        </p:pic>
        <p:pic>
          <p:nvPicPr>
            <p:cNvPr id="5" name="Picture 2" descr="Fig. 3.">
              <a:extLst>
                <a:ext uri="{FF2B5EF4-FFF2-40B4-BE49-F238E27FC236}">
                  <a16:creationId xmlns:a16="http://schemas.microsoft.com/office/drawing/2014/main" id="{ADD9A2C0-B679-A7D1-EF5B-0289B95C4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175" y="4502845"/>
              <a:ext cx="3600000" cy="1189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reccia a destra 6">
              <a:extLst>
                <a:ext uri="{FF2B5EF4-FFF2-40B4-BE49-F238E27FC236}">
                  <a16:creationId xmlns:a16="http://schemas.microsoft.com/office/drawing/2014/main" id="{D167BC30-BF92-9E80-ACCC-E71719F95396}"/>
                </a:ext>
              </a:extLst>
            </p:cNvPr>
            <p:cNvSpPr/>
            <p:nvPr/>
          </p:nvSpPr>
          <p:spPr>
            <a:xfrm>
              <a:off x="4994901" y="4913057"/>
              <a:ext cx="866274" cy="369332"/>
            </a:xfrm>
            <a:prstGeom prst="rightArrow">
              <a:avLst>
                <a:gd name="adj1" fmla="val 43484"/>
                <a:gd name="adj2" fmla="val 66289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9E8936-A8F0-A603-2044-CFDD28F7C648}"/>
              </a:ext>
            </a:extLst>
          </p:cNvPr>
          <p:cNvSpPr txBox="1"/>
          <p:nvPr/>
        </p:nvSpPr>
        <p:spPr>
          <a:xfrm>
            <a:off x="444670" y="1704851"/>
            <a:ext cx="11503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Per risolvere questa problematica è stato necessario rimodellare la struttura del filtro come rappresentato in figura.   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3DBFA978-635A-26C6-90D7-AC873A91C9BA}"/>
              </a:ext>
            </a:extLst>
          </p:cNvPr>
          <p:cNvCxnSpPr>
            <a:cxnSpLocks/>
          </p:cNvCxnSpPr>
          <p:nvPr/>
        </p:nvCxnSpPr>
        <p:spPr>
          <a:xfrm flipH="1">
            <a:off x="4598632" y="2343705"/>
            <a:ext cx="250795" cy="313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36EF8F8-92E8-21F5-F490-DE7E9A808F45}"/>
              </a:ext>
            </a:extLst>
          </p:cNvPr>
          <p:cNvCxnSpPr>
            <a:cxnSpLocks/>
          </p:cNvCxnSpPr>
          <p:nvPr/>
        </p:nvCxnSpPr>
        <p:spPr>
          <a:xfrm>
            <a:off x="4849427" y="2343705"/>
            <a:ext cx="4895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A27AED1-210E-EE8C-D2C6-01C007F1AC19}"/>
              </a:ext>
            </a:extLst>
          </p:cNvPr>
          <p:cNvCxnSpPr>
            <a:cxnSpLocks/>
          </p:cNvCxnSpPr>
          <p:nvPr/>
        </p:nvCxnSpPr>
        <p:spPr>
          <a:xfrm>
            <a:off x="9744789" y="2343705"/>
            <a:ext cx="250795" cy="311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862A12-B78A-C7D2-A093-F2D0C47B0E96}"/>
              </a:ext>
            </a:extLst>
          </p:cNvPr>
          <p:cNvSpPr txBox="1"/>
          <p:nvPr/>
        </p:nvSpPr>
        <p:spPr>
          <a:xfrm>
            <a:off x="5040313" y="2099507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latin typeface="Georgia" panose="02040502050405020303" pitchFamily="18" charset="0"/>
              </a:rPr>
              <a:t>Differenza vettori assetto prima della moltiplicazione matriciale </a:t>
            </a:r>
            <a:endParaRPr lang="it-IT" sz="14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A5A792E-8665-04BA-1B0E-7099DDE338DB}"/>
              </a:ext>
            </a:extLst>
          </p:cNvPr>
          <p:cNvSpPr txBox="1"/>
          <p:nvPr/>
        </p:nvSpPr>
        <p:spPr>
          <a:xfrm>
            <a:off x="4179948" y="3877049"/>
            <a:ext cx="227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1FFC5B30-D603-E5E1-91F8-DC1BCBC8909C}"/>
                  </a:ext>
                </a:extLst>
              </p:cNvPr>
              <p:cNvSpPr txBox="1"/>
              <p:nvPr/>
            </p:nvSpPr>
            <p:spPr>
              <a:xfrm>
                <a:off x="1801427" y="4476969"/>
                <a:ext cx="2797205" cy="319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1FFC5B30-D603-E5E1-91F8-DC1BCBC89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427" y="4476969"/>
                <a:ext cx="2797205" cy="319446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EF95CD2-55B0-98E5-DD35-F961E205DF64}"/>
                  </a:ext>
                </a:extLst>
              </p:cNvPr>
              <p:cNvSpPr txBox="1"/>
              <p:nvPr/>
            </p:nvSpPr>
            <p:spPr>
              <a:xfrm>
                <a:off x="1801427" y="4066473"/>
                <a:ext cx="2797205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sz="1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AEF95CD2-55B0-98E5-DD35-F961E205D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427" y="4066473"/>
                <a:ext cx="2797205" cy="312586"/>
              </a:xfrm>
              <a:prstGeom prst="rect">
                <a:avLst/>
              </a:prstGeom>
              <a:blipFill>
                <a:blip r:embed="rId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92723BA4-5A26-8EC0-49B1-CE02D12CA8B8}"/>
                  </a:ext>
                </a:extLst>
              </p:cNvPr>
              <p:cNvSpPr txBox="1"/>
              <p:nvPr/>
            </p:nvSpPr>
            <p:spPr>
              <a:xfrm>
                <a:off x="1958023" y="4814596"/>
                <a:ext cx="61302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92723BA4-5A26-8EC0-49B1-CE02D12CA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023" y="4814596"/>
                <a:ext cx="6130290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AE9CAB6-E30E-82F5-D555-97C47E51653A}"/>
              </a:ext>
            </a:extLst>
          </p:cNvPr>
          <p:cNvSpPr txBox="1"/>
          <p:nvPr/>
        </p:nvSpPr>
        <p:spPr>
          <a:xfrm>
            <a:off x="4179948" y="4246381"/>
            <a:ext cx="3314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Georgia" panose="02040502050405020303" pitchFamily="18" charset="0"/>
              </a:rPr>
              <a:t>Manipolando algebricamente l’espressione </a:t>
            </a:r>
            <a:br>
              <a:rPr lang="it-IT" sz="1200" dirty="0">
                <a:latin typeface="Georgia" panose="02040502050405020303" pitchFamily="18" charset="0"/>
              </a:rPr>
            </a:br>
            <a:r>
              <a:rPr lang="it-IT" sz="1200" dirty="0">
                <a:latin typeface="Georgia" panose="02040502050405020303" pitchFamily="18" charset="0"/>
              </a:rPr>
              <a:t>  </a:t>
            </a:r>
            <a:endParaRPr lang="it-IT" sz="1200" dirty="0"/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B81EF9DA-1C60-FB69-C747-02EB1BDEC093}"/>
              </a:ext>
            </a:extLst>
          </p:cNvPr>
          <p:cNvCxnSpPr>
            <a:cxnSpLocks/>
          </p:cNvCxnSpPr>
          <p:nvPr/>
        </p:nvCxnSpPr>
        <p:spPr>
          <a:xfrm>
            <a:off x="4598632" y="4624810"/>
            <a:ext cx="2160973" cy="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3E1A5E71-405B-6A9D-49A5-38FEF4E676A5}"/>
                  </a:ext>
                </a:extLst>
              </p:cNvPr>
              <p:cNvSpPr txBox="1"/>
              <p:nvPr/>
            </p:nvSpPr>
            <p:spPr>
              <a:xfrm>
                <a:off x="7494648" y="4069568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3E1A5E71-405B-6A9D-49A5-38FEF4E67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648" y="4069568"/>
                <a:ext cx="6096000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2C60A791-4878-A1FA-5EB0-74BC084006A7}"/>
                  </a:ext>
                </a:extLst>
              </p:cNvPr>
              <p:cNvSpPr txBox="1"/>
              <p:nvPr/>
            </p:nvSpPr>
            <p:spPr>
              <a:xfrm>
                <a:off x="7494648" y="4434655"/>
                <a:ext cx="6797040" cy="319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2C60A791-4878-A1FA-5EB0-74BC08400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648" y="4434655"/>
                <a:ext cx="6797040" cy="319446"/>
              </a:xfrm>
              <a:prstGeom prst="rect">
                <a:avLst/>
              </a:prstGeom>
              <a:blipFill>
                <a:blip r:embed="rId8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8CC3A2A7-58E6-1E17-C545-70A4C6C242E5}"/>
                  </a:ext>
                </a:extLst>
              </p:cNvPr>
              <p:cNvSpPr txBox="1"/>
              <p:nvPr/>
            </p:nvSpPr>
            <p:spPr>
              <a:xfrm>
                <a:off x="7494648" y="4793378"/>
                <a:ext cx="7147560" cy="319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8CC3A2A7-58E6-1E17-C545-70A4C6C24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648" y="4793378"/>
                <a:ext cx="7147560" cy="319446"/>
              </a:xfrm>
              <a:prstGeom prst="rect">
                <a:avLst/>
              </a:prstGeom>
              <a:blipFill>
                <a:blip r:embed="rId9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8B3AA85A-DE39-1BF0-637B-9A151503B348}"/>
              </a:ext>
            </a:extLst>
          </p:cNvPr>
          <p:cNvSpPr txBox="1"/>
          <p:nvPr/>
        </p:nvSpPr>
        <p:spPr>
          <a:xfrm>
            <a:off x="4223543" y="4756196"/>
            <a:ext cx="2911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Georgia" panose="02040502050405020303" pitchFamily="18" charset="0"/>
              </a:rPr>
              <a:t>Troveremo il filtro modificato proposto</a:t>
            </a:r>
            <a:endParaRPr lang="it-IT" sz="1200" dirty="0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B809543E-7502-B8B7-5F5A-DED44E5E8855}"/>
              </a:ext>
            </a:extLst>
          </p:cNvPr>
          <p:cNvSpPr txBox="1"/>
          <p:nvPr/>
        </p:nvSpPr>
        <p:spPr>
          <a:xfrm>
            <a:off x="1555008" y="3608040"/>
            <a:ext cx="18739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i="1" dirty="0">
                <a:latin typeface="Georgia" panose="02040502050405020303" pitchFamily="18" charset="0"/>
              </a:rPr>
              <a:t>Filtro </a:t>
            </a:r>
            <a:r>
              <a:rPr lang="it-IT" sz="900" i="1" dirty="0" err="1">
                <a:latin typeface="Georgia" panose="02040502050405020303" pitchFamily="18" charset="0"/>
              </a:rPr>
              <a:t>attitude</a:t>
            </a:r>
            <a:r>
              <a:rPr lang="it-IT" sz="900" i="1" dirty="0">
                <a:latin typeface="Georgia" panose="02040502050405020303" pitchFamily="18" charset="0"/>
              </a:rPr>
              <a:t> - Articolo</a:t>
            </a:r>
            <a:endParaRPr lang="it-IT" sz="900" i="1" dirty="0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75434417-A632-7122-B746-BA921C5B1B11}"/>
              </a:ext>
            </a:extLst>
          </p:cNvPr>
          <p:cNvSpPr txBox="1"/>
          <p:nvPr/>
        </p:nvSpPr>
        <p:spPr>
          <a:xfrm>
            <a:off x="6827677" y="3602360"/>
            <a:ext cx="18739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i="1" dirty="0">
                <a:latin typeface="Georgia" panose="02040502050405020303" pitchFamily="18" charset="0"/>
              </a:rPr>
              <a:t>Filtro </a:t>
            </a:r>
            <a:r>
              <a:rPr lang="it-IT" sz="900" i="1" dirty="0" err="1">
                <a:latin typeface="Georgia" panose="02040502050405020303" pitchFamily="18" charset="0"/>
              </a:rPr>
              <a:t>attitude</a:t>
            </a:r>
            <a:r>
              <a:rPr lang="it-IT" sz="900" i="1" dirty="0">
                <a:latin typeface="Georgia" panose="02040502050405020303" pitchFamily="18" charset="0"/>
              </a:rPr>
              <a:t> - Modificato</a:t>
            </a:r>
            <a:endParaRPr lang="it-IT" sz="9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0D048FD5-6BAA-146F-E4DD-9CF5C6C2114A}"/>
                  </a:ext>
                </a:extLst>
              </p:cNvPr>
              <p:cNvSpPr txBox="1"/>
              <p:nvPr/>
            </p:nvSpPr>
            <p:spPr>
              <a:xfrm>
                <a:off x="1399849" y="5551208"/>
                <a:ext cx="10117138" cy="598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Nel filtro di </a:t>
                </a:r>
                <a:r>
                  <a:rPr lang="it-IT" sz="1600" dirty="0" err="1">
                    <a:latin typeface="Georgia" panose="02040502050405020303" pitchFamily="18" charset="0"/>
                  </a:rPr>
                  <a:t>attitude</a:t>
                </a:r>
                <a:r>
                  <a:rPr lang="it-IT" sz="1600" dirty="0">
                    <a:latin typeface="Georgia" panose="02040502050405020303" pitchFamily="18" charset="0"/>
                  </a:rPr>
                  <a:t> modificato è quindi possibile risolvere il problema della discontinuità con il comando </a:t>
                </a:r>
                <a:r>
                  <a:rPr lang="it-IT" sz="1600" b="1" dirty="0">
                    <a:latin typeface="Georgia" panose="02040502050405020303" pitchFamily="18" charset="0"/>
                  </a:rPr>
                  <a:t>Wrap to pi </a:t>
                </a:r>
                <a:r>
                  <a:rPr lang="it-IT" sz="1600" dirty="0">
                    <a:latin typeface="Georgia" panose="02040502050405020303" pitchFamily="18" charset="0"/>
                  </a:rPr>
                  <a:t>ovvero si mappando il vettore differenza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all’interno dell’intervallo </a:t>
                </a:r>
                <a14:m>
                  <m:oMath xmlns:m="http://schemas.openxmlformats.org/officeDocument/2006/math">
                    <m:r>
                      <a:rPr lang="it-IT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it-IT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0D048FD5-6BAA-146F-E4DD-9CF5C6C21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49" y="5551208"/>
                <a:ext cx="10117138" cy="598177"/>
              </a:xfrm>
              <a:prstGeom prst="rect">
                <a:avLst/>
              </a:prstGeom>
              <a:blipFill>
                <a:blip r:embed="rId10"/>
                <a:stretch>
                  <a:fillRect l="-362" t="-3061" b="-132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20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DCD917DF-A066-070B-9775-F76FE7572685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PROBLEMATICHE 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975F91-B615-3B9C-2AD3-35D48F7EA084}"/>
              </a:ext>
            </a:extLst>
          </p:cNvPr>
          <p:cNvSpPr txBox="1"/>
          <p:nvPr/>
        </p:nvSpPr>
        <p:spPr>
          <a:xfrm>
            <a:off x="444670" y="940706"/>
            <a:ext cx="5071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SOLUZIONE ADOTTATA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975F09-CB69-EF74-01BA-A6616C270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000" y="4175549"/>
            <a:ext cx="3176241" cy="19656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F13427B-9B5A-7DC1-DA15-E206E4C73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1706655"/>
            <a:ext cx="3152103" cy="196558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B4806FE-066A-FEFA-D2C6-E8B7C769D304}"/>
              </a:ext>
            </a:extLst>
          </p:cNvPr>
          <p:cNvSpPr txBox="1"/>
          <p:nvPr/>
        </p:nvSpPr>
        <p:spPr>
          <a:xfrm>
            <a:off x="810000" y="1368101"/>
            <a:ext cx="209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angoli stimati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58A7D6E-C2B8-2872-A5E6-621253879A04}"/>
              </a:ext>
            </a:extLst>
          </p:cNvPr>
          <p:cNvSpPr txBox="1"/>
          <p:nvPr/>
        </p:nvSpPr>
        <p:spPr>
          <a:xfrm>
            <a:off x="837007" y="3845720"/>
            <a:ext cx="209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 err="1">
                <a:latin typeface="Georgia" panose="02040502050405020303" pitchFamily="18" charset="0"/>
              </a:rPr>
              <a:t>bias</a:t>
            </a:r>
            <a:r>
              <a:rPr lang="it-IT" sz="1600" dirty="0">
                <a:latin typeface="Georgia" panose="02040502050405020303" pitchFamily="18" charset="0"/>
              </a:rPr>
              <a:t> stimati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0C50540-DC76-D22A-61DE-A92886A6E7F1}"/>
              </a:ext>
            </a:extLst>
          </p:cNvPr>
          <p:cNvSpPr txBox="1"/>
          <p:nvPr/>
        </p:nvSpPr>
        <p:spPr>
          <a:xfrm>
            <a:off x="7144400" y="3845720"/>
            <a:ext cx="209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 err="1">
                <a:latin typeface="Georgia" panose="02040502050405020303" pitchFamily="18" charset="0"/>
              </a:rPr>
              <a:t>bias</a:t>
            </a:r>
            <a:r>
              <a:rPr lang="it-IT" sz="1600" dirty="0">
                <a:latin typeface="Georgia" panose="02040502050405020303" pitchFamily="18" charset="0"/>
              </a:rPr>
              <a:t> stimati</a:t>
            </a: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8B89EA9B-643D-9052-2BC6-B5CC6F63F305}"/>
              </a:ext>
            </a:extLst>
          </p:cNvPr>
          <p:cNvSpPr/>
          <p:nvPr/>
        </p:nvSpPr>
        <p:spPr>
          <a:xfrm>
            <a:off x="4700811" y="3323776"/>
            <a:ext cx="1729018" cy="87564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8" name="Oggetto 27">
            <a:extLst>
              <a:ext uri="{FF2B5EF4-FFF2-40B4-BE49-F238E27FC236}">
                <a16:creationId xmlns:a16="http://schemas.microsoft.com/office/drawing/2014/main" id="{240098D9-CAEC-375C-AF9D-6209C42BDA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693764"/>
              </p:ext>
            </p:extLst>
          </p:nvPr>
        </p:nvGraphicFramePr>
        <p:xfrm>
          <a:off x="7012157" y="1706655"/>
          <a:ext cx="3174733" cy="19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2157" y="1706655"/>
                        <a:ext cx="3174733" cy="196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ggetto 32">
            <a:extLst>
              <a:ext uri="{FF2B5EF4-FFF2-40B4-BE49-F238E27FC236}">
                <a16:creationId xmlns:a16="http://schemas.microsoft.com/office/drawing/2014/main" id="{B0CBD40E-85E5-F9D8-69EF-39BFF4A77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692285"/>
              </p:ext>
            </p:extLst>
          </p:nvPr>
        </p:nvGraphicFramePr>
        <p:xfrm>
          <a:off x="7012157" y="4198110"/>
          <a:ext cx="3089688" cy="19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6" imgW="0" imgH="360" progId="FoxitReader.Document">
                  <p:embed/>
                </p:oleObj>
              </mc:Choice>
              <mc:Fallback>
                <p:oleObj name="PDF" r:id="rId6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12157" y="4198110"/>
                        <a:ext cx="3089688" cy="196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226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5A26E-C5B7-097A-AD1D-114564F6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6509"/>
            <a:ext cx="12192000" cy="1325563"/>
          </a:xfrm>
        </p:spPr>
        <p:txBody>
          <a:bodyPr/>
          <a:lstStyle/>
          <a:p>
            <a:pPr algn="ctr"/>
            <a:r>
              <a:rPr lang="it-IT" sz="48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POSITION FILTER</a:t>
            </a:r>
            <a:endParaRPr lang="it-IT" b="1" spc="600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739D7445-69BA-E75D-083A-7A8CC73A0C4A}"/>
              </a:ext>
            </a:extLst>
          </p:cNvPr>
          <p:cNvSpPr/>
          <p:nvPr/>
        </p:nvSpPr>
        <p:spPr>
          <a:xfrm>
            <a:off x="2963863" y="3284738"/>
            <a:ext cx="900000" cy="720000"/>
          </a:xfrm>
          <a:prstGeom prst="rect">
            <a:avLst/>
          </a:prstGeom>
          <a:solidFill>
            <a:srgbClr val="B2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2.1</a:t>
            </a:r>
            <a:endParaRPr lang="it-IT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A4C2392-6342-CC7A-EC9F-03B1F0D85D77}"/>
              </a:ext>
            </a:extLst>
          </p:cNvPr>
          <p:cNvSpPr/>
          <p:nvPr/>
        </p:nvSpPr>
        <p:spPr>
          <a:xfrm>
            <a:off x="3959441" y="3284738"/>
            <a:ext cx="5160747" cy="720000"/>
          </a:xfrm>
          <a:prstGeom prst="rect">
            <a:avLst/>
          </a:prstGeom>
          <a:solidFill>
            <a:srgbClr val="00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DEFINIZIONE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62B3950-2527-91F5-C48D-B139A2E1134B}"/>
              </a:ext>
            </a:extLst>
          </p:cNvPr>
          <p:cNvSpPr/>
          <p:nvPr/>
        </p:nvSpPr>
        <p:spPr>
          <a:xfrm>
            <a:off x="2963863" y="4128447"/>
            <a:ext cx="900000" cy="720000"/>
          </a:xfrm>
          <a:prstGeom prst="rect">
            <a:avLst/>
          </a:prstGeom>
          <a:solidFill>
            <a:srgbClr val="B2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2.2</a:t>
            </a:r>
            <a:endParaRPr lang="it-IT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CB5812F-B275-15C1-3459-FB0C7C1721E6}"/>
              </a:ext>
            </a:extLst>
          </p:cNvPr>
          <p:cNvSpPr/>
          <p:nvPr/>
        </p:nvSpPr>
        <p:spPr>
          <a:xfrm>
            <a:off x="3959441" y="4128447"/>
            <a:ext cx="5160747" cy="720000"/>
          </a:xfrm>
          <a:prstGeom prst="rect">
            <a:avLst/>
          </a:prstGeom>
          <a:solidFill>
            <a:srgbClr val="00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TEOREMA</a:t>
            </a:r>
            <a:r>
              <a:rPr lang="it-IT" sz="28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</a:t>
            </a:r>
            <a:endParaRPr lang="it-IT" sz="24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98B8743-3503-81AA-6326-3149D27AA2E6}"/>
              </a:ext>
            </a:extLst>
          </p:cNvPr>
          <p:cNvSpPr/>
          <p:nvPr/>
        </p:nvSpPr>
        <p:spPr>
          <a:xfrm>
            <a:off x="2963863" y="4972156"/>
            <a:ext cx="900000" cy="720000"/>
          </a:xfrm>
          <a:prstGeom prst="rect">
            <a:avLst/>
          </a:prstGeom>
          <a:solidFill>
            <a:srgbClr val="B2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2.3</a:t>
            </a:r>
            <a:endParaRPr lang="it-IT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718C6F8-1C23-1EB0-E178-DE10F7EEA0F2}"/>
              </a:ext>
            </a:extLst>
          </p:cNvPr>
          <p:cNvSpPr/>
          <p:nvPr/>
        </p:nvSpPr>
        <p:spPr>
          <a:xfrm>
            <a:off x="3959441" y="4972156"/>
            <a:ext cx="5160747" cy="720000"/>
          </a:xfrm>
          <a:prstGeom prst="rect">
            <a:avLst/>
          </a:prstGeom>
          <a:solidFill>
            <a:srgbClr val="00F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TEOREMA</a:t>
            </a:r>
            <a:r>
              <a:rPr lang="it-IT" sz="28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</a:t>
            </a:r>
            <a:endParaRPr lang="it-IT" sz="24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6B155D8-E74A-2C71-D900-19D4EE10EE2E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B0C4B685-0668-229D-53F4-F5FFA77F201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6B0DEB72-6FED-6BFA-0180-2C3A7DE3725B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E0CDA652-9123-0417-41EF-F79B1C66441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861665D-2FDE-99F6-4F82-5E525F07865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7A859BA-3898-7D48-BF78-E8ABFE19E9B6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C5672546-BF4D-5957-3772-E258C9AB866F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POSITION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DAE1FA94-634F-D87A-C42C-464B588F164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58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435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POSITION</a:t>
            </a:r>
            <a:r>
              <a:rPr lang="it-IT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CEF2B7D0-B192-0C79-1FEF-5BE53F7B7D61}"/>
                  </a:ext>
                </a:extLst>
              </p:cNvPr>
              <p:cNvSpPr txBox="1"/>
              <p:nvPr/>
            </p:nvSpPr>
            <p:spPr>
              <a:xfrm>
                <a:off x="3785607" y="1631665"/>
                <a:ext cx="4620787" cy="5557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</a:rPr>
                  <a:t>  ,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acc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acc>
                      <m:accPr>
                        <m:chr m:val="̅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CEF2B7D0-B192-0C79-1FEF-5BE53F7B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607" y="1631665"/>
                <a:ext cx="4620787" cy="555730"/>
              </a:xfrm>
              <a:prstGeom prst="rect">
                <a:avLst/>
              </a:prstGeom>
              <a:blipFill>
                <a:blip r:embed="rId2"/>
                <a:stretch>
                  <a:fillRect t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o 13">
            <a:extLst>
              <a:ext uri="{FF2B5EF4-FFF2-40B4-BE49-F238E27FC236}">
                <a16:creationId xmlns:a16="http://schemas.microsoft.com/office/drawing/2014/main" id="{B6A87CCC-5CD7-53D1-3286-61A3D8143ED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4BB09225-6F92-5043-D386-EBB4CC36920E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75147AF-6500-7BE2-A304-A4FB1ADA8534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35B663-A64C-BFF1-1951-0D9C8F3670E6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C947F45-E0F3-F0F0-3E8E-D2CF94285D8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8A767B4-6F44-FA44-9B85-641AAF9C0AE7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21888D07-1DFE-3E96-6CAC-228066B33BA4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POSITION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C5E8DE2D-DC21-0507-4F2B-46CCA0E6FFED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383FF7E-186A-AA39-56ED-28014D8BBD6F}"/>
              </a:ext>
            </a:extLst>
          </p:cNvPr>
          <p:cNvSpPr txBox="1"/>
          <p:nvPr/>
        </p:nvSpPr>
        <p:spPr>
          <a:xfrm>
            <a:off x="1019175" y="1251284"/>
            <a:ext cx="4280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La cinematica di posizione a tempo continuo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90E7F79-915D-AD7B-DAE0-3C3C82E7A0C3}"/>
                  </a:ext>
                </a:extLst>
              </p:cNvPr>
              <p:cNvSpPr txBox="1"/>
              <p:nvPr/>
            </p:nvSpPr>
            <p:spPr>
              <a:xfrm>
                <a:off x="1089492" y="2186950"/>
                <a:ext cx="10117138" cy="856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sono rispettivamente posizione e velocità in coordinate fisse Earth frame {E}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</m:acc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rappresenta la matrice di rotazione dal sistema body {B} al sistema fisso {E}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sPre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invece è l’accelerazione espressa in body frame {B}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90E7F79-915D-AD7B-DAE0-3C3C82E7A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92" y="2186950"/>
                <a:ext cx="10117138" cy="856260"/>
              </a:xfrm>
              <a:prstGeom prst="rect">
                <a:avLst/>
              </a:prstGeom>
              <a:blipFill>
                <a:blip r:embed="rId3"/>
                <a:stretch>
                  <a:fillRect t="-2143" b="-7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FC2F1D-433A-F588-D078-277E07E9C480}"/>
              </a:ext>
            </a:extLst>
          </p:cNvPr>
          <p:cNvSpPr txBox="1"/>
          <p:nvPr/>
        </p:nvSpPr>
        <p:spPr>
          <a:xfrm>
            <a:off x="1061307" y="3205907"/>
            <a:ext cx="10150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L'equivalente a tempo discreto viene ottenuto tramite sample-and-</a:t>
            </a:r>
            <a:r>
              <a:rPr lang="it-IT" sz="1600" dirty="0" err="1">
                <a:latin typeface="Georgia" panose="02040502050405020303" pitchFamily="18" charset="0"/>
              </a:rPr>
              <a:t>hold</a:t>
            </a:r>
            <a:r>
              <a:rPr lang="it-IT" sz="1600" dirty="0">
                <a:latin typeface="Georgia" panose="02040502050405020303" pitchFamily="18" charset="0"/>
              </a:rPr>
              <a:t> degli ingressi.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B131C9C-5638-F214-75F5-4554EDE966AD}"/>
                  </a:ext>
                </a:extLst>
              </p:cNvPr>
              <p:cNvSpPr txBox="1"/>
              <p:nvPr/>
            </p:nvSpPr>
            <p:spPr>
              <a:xfrm>
                <a:off x="4583479" y="3624747"/>
                <a:ext cx="3036280" cy="721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Pre>
                        <m:sPre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B131C9C-5638-F214-75F5-4554EDE96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479" y="3624747"/>
                <a:ext cx="3036280" cy="721223"/>
              </a:xfrm>
              <a:prstGeom prst="rect">
                <a:avLst/>
              </a:prstGeom>
              <a:blipFill>
                <a:blip r:embed="rId4"/>
                <a:stretch>
                  <a:fillRect l="-1406" t="-79661" r="-6024" b="-762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339785A-CFB3-BCDC-9693-800560C30F73}"/>
                  </a:ext>
                </a:extLst>
              </p:cNvPr>
              <p:cNvSpPr txBox="1"/>
              <p:nvPr/>
            </p:nvSpPr>
            <p:spPr>
              <a:xfrm>
                <a:off x="1080000" y="4289965"/>
                <a:ext cx="10056313" cy="902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it-IT" sz="1800" dirty="0">
                  <a:latin typeface="Georgia" panose="02040502050405020303" pitchFamily="18" charset="0"/>
                </a:endParaRP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l’accelerometro misura la forza specifica pari alla differenza della accelerazione inerziale e quella gravitazionale, entrambe espresse in coordinate body: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sPre>
                    <m:sPre>
                      <m:sPre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</m:e>
                    </m:sPre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339785A-CFB3-BCDC-9693-800560C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4289965"/>
                <a:ext cx="10056313" cy="902748"/>
              </a:xfrm>
              <a:prstGeom prst="rect">
                <a:avLst/>
              </a:prstGeom>
              <a:blipFill>
                <a:blip r:embed="rId5"/>
                <a:stretch>
                  <a:fillRect l="-303" b="-54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D5D78FD3-3FC3-3F28-5EC3-F4D6873B0B07}"/>
                  </a:ext>
                </a:extLst>
              </p:cNvPr>
              <p:cNvSpPr txBox="1"/>
              <p:nvPr/>
            </p:nvSpPr>
            <p:spPr>
              <a:xfrm>
                <a:off x="3518070" y="5226335"/>
                <a:ext cx="1781444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it-IT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Ɲ</m:t>
                    </m:r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D5D78FD3-3FC3-3F28-5EC3-F4D6873B0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070" y="5226335"/>
                <a:ext cx="1781444" cy="393121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5A7721C-D52D-B76E-3C7E-E33CCB71A5F6}"/>
              </a:ext>
            </a:extLst>
          </p:cNvPr>
          <p:cNvSpPr txBox="1"/>
          <p:nvPr/>
        </p:nvSpPr>
        <p:spPr>
          <a:xfrm>
            <a:off x="5265405" y="5253618"/>
            <a:ext cx="10150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→ Rumore Gaussiano a media nulla della misura dell’accelerometro</a:t>
            </a:r>
            <a:endParaRPr lang="it-IT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1A15526-2CFE-4D54-4930-A7C3707A9139}"/>
                  </a:ext>
                </a:extLst>
              </p:cNvPr>
              <p:cNvSpPr txBox="1"/>
              <p:nvPr/>
            </p:nvSpPr>
            <p:spPr>
              <a:xfrm>
                <a:off x="3552179" y="5756221"/>
                <a:ext cx="1781444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it-IT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Ɲ</m:t>
                    </m:r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1A15526-2CFE-4D54-4930-A7C3707A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179" y="5756221"/>
                <a:ext cx="1781444" cy="410497"/>
              </a:xfrm>
              <a:prstGeom prst="rect">
                <a:avLst/>
              </a:prstGeom>
              <a:blipFill>
                <a:blip r:embed="rId7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B175D6-508D-C66B-AF2D-4E89F1B12C34}"/>
              </a:ext>
            </a:extLst>
          </p:cNvPr>
          <p:cNvSpPr txBox="1"/>
          <p:nvPr/>
        </p:nvSpPr>
        <p:spPr>
          <a:xfrm>
            <a:off x="5299514" y="5783504"/>
            <a:ext cx="10150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→ Rumore Gaussiano a media nulla per considerare i disturbi sulla posizione</a:t>
            </a:r>
            <a:endParaRPr lang="it-IT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39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AFA671F-6913-E798-F73E-76429D964B80}"/>
              </a:ext>
            </a:extLst>
          </p:cNvPr>
          <p:cNvSpPr/>
          <p:nvPr/>
        </p:nvSpPr>
        <p:spPr>
          <a:xfrm>
            <a:off x="1080000" y="5330550"/>
            <a:ext cx="10080625" cy="1447061"/>
          </a:xfrm>
          <a:prstGeom prst="roundRect">
            <a:avLst>
              <a:gd name="adj" fmla="val 50000"/>
            </a:avLst>
          </a:prstGeom>
          <a:solidFill>
            <a:srgbClr val="B2FF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D485A98-4AB0-2544-6098-41E31830775B}"/>
              </a:ext>
            </a:extLst>
          </p:cNvPr>
          <p:cNvSpPr/>
          <p:nvPr/>
        </p:nvSpPr>
        <p:spPr>
          <a:xfrm>
            <a:off x="905650" y="5310327"/>
            <a:ext cx="1563226" cy="1467284"/>
          </a:xfrm>
          <a:prstGeom prst="ellipse">
            <a:avLst/>
          </a:prstGeom>
          <a:solidFill>
            <a:schemeClr val="bg1"/>
          </a:solidFill>
          <a:ln>
            <a:solidFill>
              <a:srgbClr val="B3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Georgia" panose="02040502050405020303" pitchFamily="18" charset="0"/>
              </a:rPr>
              <a:t>Position</a:t>
            </a:r>
          </a:p>
          <a:p>
            <a:pPr algn="ctr"/>
            <a:r>
              <a:rPr lang="it-IT" sz="1400" dirty="0">
                <a:solidFill>
                  <a:schemeClr val="tx1"/>
                </a:solidFill>
                <a:latin typeface="Georgia" panose="02040502050405020303" pitchFamily="18" charset="0"/>
              </a:rPr>
              <a:t>Filter</a:t>
            </a:r>
            <a:endParaRPr lang="it-IT" sz="1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6A87CCC-5CD7-53D1-3286-61A3D8143ED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4BB09225-6F92-5043-D386-EBB4CC36920E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75147AF-6500-7BE2-A304-A4FB1ADA8534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35B663-A64C-BFF1-1951-0D9C8F3670E6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C947F45-E0F3-F0F0-3E8E-D2CF94285D8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8A767B4-6F44-FA44-9B85-641AAF9C0AE7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21888D07-1DFE-3E96-6CAC-228066B33BA4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POSITION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C5E8DE2D-DC21-0507-4F2B-46CCA0E6FFED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2665AAE6-2B4D-D2A8-E3A8-5C423AB24086}"/>
              </a:ext>
            </a:extLst>
          </p:cNvPr>
          <p:cNvGrpSpPr/>
          <p:nvPr/>
        </p:nvGrpSpPr>
        <p:grpSpPr>
          <a:xfrm>
            <a:off x="905650" y="1167215"/>
            <a:ext cx="12274621" cy="1467284"/>
            <a:chOff x="891450" y="3055247"/>
            <a:chExt cx="12274621" cy="1467284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AA771BA6-BEAE-AE25-36F6-587090918C82}"/>
                </a:ext>
              </a:extLst>
            </p:cNvPr>
            <p:cNvGrpSpPr/>
            <p:nvPr/>
          </p:nvGrpSpPr>
          <p:grpSpPr>
            <a:xfrm>
              <a:off x="891450" y="3055247"/>
              <a:ext cx="10244863" cy="1467284"/>
              <a:chOff x="891450" y="2687465"/>
              <a:chExt cx="10244863" cy="1467284"/>
            </a:xfrm>
          </p:grpSpPr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85B7CF7D-DE6C-147E-EE50-A00B73E219F6}"/>
                  </a:ext>
                </a:extLst>
              </p:cNvPr>
              <p:cNvSpPr/>
              <p:nvPr/>
            </p:nvSpPr>
            <p:spPr>
              <a:xfrm>
                <a:off x="1055688" y="2707688"/>
                <a:ext cx="10080625" cy="1447061"/>
              </a:xfrm>
              <a:prstGeom prst="roundRect">
                <a:avLst>
                  <a:gd name="adj" fmla="val 50000"/>
                </a:avLst>
              </a:prstGeom>
              <a:solidFill>
                <a:srgbClr val="B2FFF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2B734C96-9D82-5C3E-65F0-6E04B9332C1D}"/>
                  </a:ext>
                </a:extLst>
              </p:cNvPr>
              <p:cNvSpPr/>
              <p:nvPr/>
            </p:nvSpPr>
            <p:spPr>
              <a:xfrm>
                <a:off x="891450" y="2687465"/>
                <a:ext cx="1563226" cy="146728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3F2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Cinematica</a:t>
                </a:r>
                <a:endParaRPr lang="it-IT" sz="16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D219B4A2-5E7E-6D7B-215B-D17E02DECC55}"/>
                    </a:ext>
                  </a:extLst>
                </p:cNvPr>
                <p:cNvSpPr txBox="1"/>
                <p:nvPr/>
              </p:nvSpPr>
              <p:spPr>
                <a:xfrm>
                  <a:off x="2811137" y="3483332"/>
                  <a:ext cx="10354934" cy="6514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Pre>
                                  <m:sPrePr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</m:mr>
                          </m:m>
                        </m:e>
                      </m:d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it-IT" sz="16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Pre>
                                  <m:sPrePr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</m:mr>
                          </m:m>
                        </m:e>
                      </m:d>
                      <m:r>
                        <a:rPr lang="it-IT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it-IT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sSubSup>
                                  <m:sSubSup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𝑟𝑘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e>
                          </m:acc>
                        </m:e>
                        <m:sub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Pre>
                        <m:sPrePr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it-IT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sPre>
                      <m:r>
                        <a:rPr lang="it-IT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sSubSup>
                                  <m:sSubSup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endParaRPr lang="it-IT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D219B4A2-5E7E-6D7B-215B-D17E02DEC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1137" y="3483332"/>
                  <a:ext cx="10354934" cy="6514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4E22A72-FAE2-06F1-E8D1-591BFB8D9B9B}"/>
              </a:ext>
            </a:extLst>
          </p:cNvPr>
          <p:cNvSpPr txBox="1"/>
          <p:nvPr/>
        </p:nvSpPr>
        <p:spPr>
          <a:xfrm>
            <a:off x="1019175" y="762793"/>
            <a:ext cx="7204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Come fatto per L’</a:t>
            </a:r>
            <a:r>
              <a:rPr lang="it-IT" sz="1600" dirty="0" err="1">
                <a:latin typeface="Georgia" panose="02040502050405020303" pitchFamily="18" charset="0"/>
              </a:rPr>
              <a:t>attitude</a:t>
            </a:r>
            <a:r>
              <a:rPr lang="it-IT" sz="1600" dirty="0">
                <a:latin typeface="Georgia" panose="02040502050405020303" pitchFamily="18" charset="0"/>
              </a:rPr>
              <a:t> filter raccogliamo la cinematica in forma matriciale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44DE29-201D-06BD-1AF1-0611F111C4CB}"/>
              </a:ext>
            </a:extLst>
          </p:cNvPr>
          <p:cNvSpPr txBox="1"/>
          <p:nvPr/>
        </p:nvSpPr>
        <p:spPr>
          <a:xfrm>
            <a:off x="1069888" y="2748930"/>
            <a:ext cx="987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Possiamo dunque costruire l’osservatore, per stimare la posizione e velocità la struttura è rappresentata da: </a:t>
            </a:r>
          </a:p>
        </p:txBody>
      </p:sp>
      <p:pic>
        <p:nvPicPr>
          <p:cNvPr id="22" name="Picture 2" descr="Fig. 4.">
            <a:extLst>
              <a:ext uri="{FF2B5EF4-FFF2-40B4-BE49-F238E27FC236}">
                <a16:creationId xmlns:a16="http://schemas.microsoft.com/office/drawing/2014/main" id="{8CB0B26E-3B82-9110-15C4-5E42BA5EA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00" y="3201915"/>
            <a:ext cx="4068000" cy="210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8CDDBCC-B7B1-B206-DDB3-37AF813CA23C}"/>
                  </a:ext>
                </a:extLst>
              </p:cNvPr>
              <p:cNvSpPr txBox="1"/>
              <p:nvPr/>
            </p:nvSpPr>
            <p:spPr>
              <a:xfrm>
                <a:off x="2825337" y="5534284"/>
                <a:ext cx="11451771" cy="651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mr>
                        </m:m>
                      </m:e>
                    </m:d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mr>
                        </m:m>
                      </m:e>
                    </m:d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sSubSup>
                                <m:sSubSup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acc>
                      </m:e>
                      <m:sub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Pre>
                      <m:sPrePr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</m:sPre>
                    <m:r>
                      <a:rPr lang="it-IT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8CDDBCC-B7B1-B206-DDB3-37AF813C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37" y="5534284"/>
                <a:ext cx="11451771" cy="651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C79A8C0E-DB58-17C4-6F5D-65ECDD377DB9}"/>
                  </a:ext>
                </a:extLst>
              </p:cNvPr>
              <p:cNvSpPr txBox="1"/>
              <p:nvPr/>
            </p:nvSpPr>
            <p:spPr>
              <a:xfrm>
                <a:off x="4062000" y="6287742"/>
                <a:ext cx="4859064" cy="588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𝑝𝑘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C79A8C0E-DB58-17C4-6F5D-65ECDD377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000" y="6287742"/>
                <a:ext cx="4859064" cy="588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48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B6A87CCC-5CD7-53D1-3286-61A3D8143ED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4BB09225-6F92-5043-D386-EBB4CC36920E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75147AF-6500-7BE2-A304-A4FB1ADA8534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35B663-A64C-BFF1-1951-0D9C8F3670E6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C947F45-E0F3-F0F0-3E8E-D2CF94285D8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8A767B4-6F44-FA44-9B85-641AAF9C0AE7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21888D07-1DFE-3E96-6CAC-228066B33BA4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POSITION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C5E8DE2D-DC21-0507-4F2B-46CCA0E6FFED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F1E36D-D68A-78A7-CE6E-DC23AD256CED}"/>
              </a:ext>
            </a:extLst>
          </p:cNvPr>
          <p:cNvSpPr txBox="1"/>
          <p:nvPr/>
        </p:nvSpPr>
        <p:spPr>
          <a:xfrm>
            <a:off x="1055577" y="931592"/>
            <a:ext cx="4240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Analizziamo l’espressione appena proposta: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05A4D1C-8AAD-559E-EA2A-E1FCE25A8356}"/>
                  </a:ext>
                </a:extLst>
              </p:cNvPr>
              <p:cNvSpPr txBox="1"/>
              <p:nvPr/>
            </p:nvSpPr>
            <p:spPr>
              <a:xfrm>
                <a:off x="1692474" y="1403299"/>
                <a:ext cx="9768598" cy="2902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è </a:t>
                </a:r>
                <a:r>
                  <a:rPr lang="it-IT" sz="1600" dirty="0">
                    <a:latin typeface="Georgia" panose="02040502050405020303" pitchFamily="18" charset="0"/>
                  </a:rPr>
                  <a:t>la posizione calcolata usando le letture del GPS, si considererà un rumore bianco di osservazione</a:t>
                </a:r>
                <a:endParaRPr lang="it-IT" sz="1600" b="0" i="0" dirty="0">
                  <a:effectLst/>
                  <a:latin typeface="Georgia" panose="02040502050405020303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Ɲ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 </a:t>
                </a: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Mentre la velocità è espressa nel frame body per ridurre la banda richiesta per la stima sotto variazioni di assetto o attuazioni del veicolo.</a:t>
                </a:r>
              </a:p>
              <a:p>
                <a:pPr>
                  <a:spcAft>
                    <a:spcPts val="1200"/>
                  </a:spcAft>
                </a:pPr>
                <a:r>
                  <a:rPr lang="it-IT" sz="1600" i="1" dirty="0">
                    <a:latin typeface="Georgia" panose="02040502050405020303" pitchFamily="18" charset="0"/>
                  </a:rPr>
                  <a:t>Per fare un esempio: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	Ipotizziamo una traiettoria circolare uniforme con il vettore velocità espresso in: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it-IT" sz="1600" dirty="0">
                    <a:latin typeface="Georgia" panose="02040502050405020303" pitchFamily="18" charset="0"/>
                  </a:rPr>
                  <a:t>Terna Fissa  </a:t>
                </a:r>
                <a:r>
                  <a:rPr lang="it-IT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:r>
                  <a:rPr lang="it-IT" sz="1600" dirty="0">
                    <a:latin typeface="Georgia" panose="02040502050405020303" pitchFamily="18" charset="0"/>
                  </a:rPr>
                  <a:t>Le componenti del vettore risulteranno essere sinusoidali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it-IT" sz="1600" dirty="0">
                    <a:latin typeface="Georgia" panose="02040502050405020303" pitchFamily="18" charset="0"/>
                  </a:rPr>
                  <a:t>Terna Body  </a:t>
                </a:r>
                <a:r>
                  <a:rPr lang="it-IT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:r>
                  <a:rPr lang="it-IT" sz="1600" dirty="0">
                    <a:latin typeface="Georgia" panose="02040502050405020303" pitchFamily="18" charset="0"/>
                  </a:rPr>
                  <a:t>Le componenti saranno costanti per tuta la durata del moto 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05A4D1C-8AAD-559E-EA2A-E1FCE25A8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474" y="1403299"/>
                <a:ext cx="9768598" cy="2902526"/>
              </a:xfrm>
              <a:prstGeom prst="rect">
                <a:avLst/>
              </a:prstGeom>
              <a:blipFill>
                <a:blip r:embed="rId2"/>
                <a:stretch>
                  <a:fillRect l="-375" t="-630" b="-18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93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FDE4B79-07AF-319B-A348-FE3868B858FC}"/>
              </a:ext>
            </a:extLst>
          </p:cNvPr>
          <p:cNvSpPr/>
          <p:nvPr/>
        </p:nvSpPr>
        <p:spPr>
          <a:xfrm>
            <a:off x="0" y="0"/>
            <a:ext cx="540000" cy="1980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5C5E40F-9F7F-6845-A045-115A81666191}"/>
              </a:ext>
            </a:extLst>
          </p:cNvPr>
          <p:cNvSpPr/>
          <p:nvPr/>
        </p:nvSpPr>
        <p:spPr>
          <a:xfrm>
            <a:off x="540000" y="0"/>
            <a:ext cx="540000" cy="198000"/>
          </a:xfrm>
          <a:prstGeom prst="rect">
            <a:avLst/>
          </a:prstGeom>
          <a:solidFill>
            <a:srgbClr val="84EB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8A5231B-C81C-4850-DA89-58F42767583A}"/>
              </a:ext>
            </a:extLst>
          </p:cNvPr>
          <p:cNvSpPr/>
          <p:nvPr/>
        </p:nvSpPr>
        <p:spPr>
          <a:xfrm>
            <a:off x="1080000" y="0"/>
            <a:ext cx="540000" cy="198000"/>
          </a:xfrm>
          <a:prstGeom prst="rect">
            <a:avLst/>
          </a:prstGeom>
          <a:solidFill>
            <a:srgbClr val="B2FFF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3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05807B6-9FA4-5D22-7A93-2329F5A7D1AA}"/>
              </a:ext>
            </a:extLst>
          </p:cNvPr>
          <p:cNvSpPr/>
          <p:nvPr/>
        </p:nvSpPr>
        <p:spPr>
          <a:xfrm>
            <a:off x="1616418" y="0"/>
            <a:ext cx="540000" cy="198000"/>
          </a:xfrm>
          <a:prstGeom prst="rect">
            <a:avLst/>
          </a:prstGeom>
          <a:solidFill>
            <a:srgbClr val="D0FFF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4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36DDF4F-37BB-617E-F40A-18718C151872}"/>
              </a:ext>
            </a:extLst>
          </p:cNvPr>
          <p:cNvSpPr/>
          <p:nvPr/>
        </p:nvSpPr>
        <p:spPr>
          <a:xfrm>
            <a:off x="2156418" y="0"/>
            <a:ext cx="540000" cy="198000"/>
          </a:xfrm>
          <a:prstGeom prst="rect">
            <a:avLst/>
          </a:prstGeom>
          <a:solidFill>
            <a:srgbClr val="70D0C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5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7C83FAF-85A2-96F1-9F05-85523AF8007C}"/>
              </a:ext>
            </a:extLst>
          </p:cNvPr>
          <p:cNvSpPr/>
          <p:nvPr/>
        </p:nvSpPr>
        <p:spPr>
          <a:xfrm>
            <a:off x="3232837" y="0"/>
            <a:ext cx="8959164" cy="1980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INTRODUZIONE</a:t>
            </a:r>
            <a:endParaRPr lang="it-IT" sz="1200" b="1" spc="300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FDCBD3-52D9-4409-3C1A-34DE47DC2CBB}"/>
              </a:ext>
            </a:extLst>
          </p:cNvPr>
          <p:cNvSpPr/>
          <p:nvPr/>
        </p:nvSpPr>
        <p:spPr>
          <a:xfrm>
            <a:off x="2692836" y="0"/>
            <a:ext cx="540000" cy="198000"/>
          </a:xfrm>
          <a:prstGeom prst="rect">
            <a:avLst/>
          </a:prstGeom>
          <a:solidFill>
            <a:srgbClr val="20B2A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97683AA8-2A83-73F0-BE31-14309356A470}"/>
              </a:ext>
            </a:extLst>
          </p:cNvPr>
          <p:cNvSpPr txBox="1">
            <a:spLocks/>
          </p:cNvSpPr>
          <p:nvPr/>
        </p:nvSpPr>
        <p:spPr>
          <a:xfrm>
            <a:off x="369111" y="478834"/>
            <a:ext cx="2863725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PREFAZIONE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30435C7-BF69-717C-EDF8-9A20F1434E23}"/>
              </a:ext>
            </a:extLst>
          </p:cNvPr>
          <p:cNvSpPr txBox="1"/>
          <p:nvPr/>
        </p:nvSpPr>
        <p:spPr>
          <a:xfrm>
            <a:off x="409574" y="1042736"/>
            <a:ext cx="1164907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>
                <a:effectLst/>
                <a:latin typeface="Georgia" panose="02040502050405020303" pitchFamily="18" charset="0"/>
              </a:rPr>
              <a:t>I biologi marini, gli oceanografi e altri ricercatori oceanici stanno sempre più utilizzando la tecnologia per studiare fenomeni marini su diverse scale di tempo e spazio. </a:t>
            </a:r>
          </a:p>
          <a:p>
            <a:endParaRPr lang="it-IT" sz="1400" dirty="0">
              <a:latin typeface="Georgia" panose="02040502050405020303" pitchFamily="18" charset="0"/>
            </a:endParaRPr>
          </a:p>
          <a:p>
            <a:r>
              <a:rPr lang="it-IT" sz="1400" b="0" i="0" dirty="0">
                <a:effectLst/>
                <a:latin typeface="Georgia" panose="02040502050405020303" pitchFamily="18" charset="0"/>
              </a:rPr>
              <a:t>In particolare, il monitoraggio della salute strutturale delle grandi infrastrutture semi-immersive come ponti e frangiflutti è diventato fondamentale. Queste strutture affrontano condizioni ambientali difficili e richiedono costante manutenzione. Tuttavia, le operazioni di sorveglianza sono costose e complesse.</a:t>
            </a:r>
          </a:p>
          <a:p>
            <a:endParaRPr lang="it-IT" sz="1400" b="0" i="0" dirty="0">
              <a:effectLst/>
              <a:latin typeface="Georgia" panose="02040502050405020303" pitchFamily="18" charset="0"/>
            </a:endParaRPr>
          </a:p>
          <a:p>
            <a:r>
              <a:rPr lang="it-IT" sz="1400" b="0" i="0" dirty="0">
                <a:effectLst/>
                <a:latin typeface="Georgia" panose="02040502050405020303" pitchFamily="18" charset="0"/>
              </a:rPr>
              <a:t> Pertanto, si sta cercando di utilizzare veicoli autonomi come soluzione più efficiente ed economica. </a:t>
            </a:r>
          </a:p>
          <a:p>
            <a:r>
              <a:rPr lang="it-IT" sz="1400" b="0" i="0" dirty="0">
                <a:effectLst/>
                <a:latin typeface="Georgia" panose="02040502050405020303" pitchFamily="18" charset="0"/>
              </a:rPr>
              <a:t>Il catamarano autonomo </a:t>
            </a:r>
            <a:r>
              <a:rPr lang="it-IT" sz="1400" b="0" i="0" dirty="0" err="1">
                <a:effectLst/>
                <a:latin typeface="Georgia" panose="02040502050405020303" pitchFamily="18" charset="0"/>
              </a:rPr>
              <a:t>DELFIMx</a:t>
            </a:r>
            <a:r>
              <a:rPr lang="it-IT" sz="1400" b="0" i="0" dirty="0">
                <a:effectLst/>
                <a:latin typeface="Georgia" panose="02040502050405020303" pitchFamily="18" charset="0"/>
              </a:rPr>
              <a:t>, costruito presso l'IST-ISR, è progettato per raccogliere automaticamente dati marini per valutare il rischio nelle strutture semi-immersive.</a:t>
            </a:r>
          </a:p>
          <a:p>
            <a:endParaRPr lang="it-IT" sz="1400" dirty="0">
              <a:latin typeface="Georgia" panose="02040502050405020303" pitchFamily="18" charset="0"/>
            </a:endParaRPr>
          </a:p>
          <a:p>
            <a:r>
              <a:rPr lang="it-IT" sz="1400" dirty="0">
                <a:latin typeface="Georgia" panose="02040502050405020303" pitchFamily="18" charset="0"/>
              </a:rPr>
              <a:t>Il catamarano richiede un sistema di navigazione affidabile, energeticamente efficiente e a basso costo, in grado di integrare le informazioni dai sensori inerziali e di ausilio a bordo.</a:t>
            </a:r>
          </a:p>
          <a:p>
            <a:endParaRPr lang="it-IT" sz="1400" b="0" i="0" dirty="0">
              <a:effectLst/>
              <a:latin typeface="Georgia" panose="02040502050405020303" pitchFamily="18" charset="0"/>
            </a:endParaRPr>
          </a:p>
          <a:p>
            <a:endParaRPr lang="it-IT" sz="1400" dirty="0">
              <a:latin typeface="Georgia" panose="02040502050405020303" pitchFamily="18" charset="0"/>
            </a:endParaRPr>
          </a:p>
          <a:p>
            <a:endParaRPr lang="it-IT" sz="1400" b="0" i="0" dirty="0">
              <a:effectLst/>
              <a:latin typeface="Georgia" panose="02040502050405020303" pitchFamily="18" charset="0"/>
            </a:endParaRPr>
          </a:p>
          <a:p>
            <a:endParaRPr lang="it-IT" sz="1400" dirty="0">
              <a:latin typeface="Georgia" panose="020405020504050203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08058-EB26-FB0A-04D7-F63136E09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32" y="4177844"/>
            <a:ext cx="3078162" cy="230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75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POSITION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E256B9-0B71-35CE-0F90-81E71FE88B51}"/>
                  </a:ext>
                </a:extLst>
              </p:cNvPr>
              <p:cNvSpPr txBox="1"/>
              <p:nvPr/>
            </p:nvSpPr>
            <p:spPr>
              <a:xfrm>
                <a:off x="1937617" y="2984218"/>
                <a:ext cx="8316765" cy="1371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4000" b="1" spc="3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SCELTA DEI GUADAGNI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4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4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it-IT" sz="40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E256B9-0B71-35CE-0F90-81E71FE88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17" y="2984218"/>
                <a:ext cx="8316765" cy="1371016"/>
              </a:xfrm>
              <a:prstGeom prst="rect">
                <a:avLst/>
              </a:prstGeom>
              <a:blipFill>
                <a:blip r:embed="rId2"/>
                <a:stretch>
                  <a:fillRect t="-89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736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CB6272D-69DC-CF47-7FBB-81218EB3117C}"/>
              </a:ext>
            </a:extLst>
          </p:cNvPr>
          <p:cNvSpPr/>
          <p:nvPr/>
        </p:nvSpPr>
        <p:spPr>
          <a:xfrm>
            <a:off x="1055687" y="1895184"/>
            <a:ext cx="10080625" cy="1447061"/>
          </a:xfrm>
          <a:prstGeom prst="roundRect">
            <a:avLst>
              <a:gd name="adj" fmla="val 50000"/>
            </a:avLst>
          </a:prstGeom>
          <a:solidFill>
            <a:srgbClr val="B2FF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EC901AB-8B80-FE2D-A079-983570B4BE6B}"/>
              </a:ext>
            </a:extLst>
          </p:cNvPr>
          <p:cNvSpPr/>
          <p:nvPr/>
        </p:nvSpPr>
        <p:spPr>
          <a:xfrm>
            <a:off x="891449" y="1874961"/>
            <a:ext cx="1563226" cy="1467284"/>
          </a:xfrm>
          <a:prstGeom prst="ellipse">
            <a:avLst/>
          </a:prstGeom>
          <a:solidFill>
            <a:schemeClr val="bg1"/>
          </a:solidFill>
          <a:ln>
            <a:solidFill>
              <a:srgbClr val="B3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Georgia" panose="02040502050405020303" pitchFamily="18" charset="0"/>
              </a:rPr>
              <a:t>Sistema </a:t>
            </a:r>
          </a:p>
          <a:p>
            <a:pPr algn="ctr"/>
            <a:r>
              <a:rPr lang="it-IT" sz="1400" dirty="0">
                <a:solidFill>
                  <a:schemeClr val="tx1"/>
                </a:solidFill>
                <a:latin typeface="Georgia" panose="02040502050405020303" pitchFamily="18" charset="0"/>
              </a:rPr>
              <a:t>Ausiliario</a:t>
            </a:r>
            <a:endParaRPr lang="it-IT" sz="1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6A87CCC-5CD7-53D1-3286-61A3D8143ED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4BB09225-6F92-5043-D386-EBB4CC36920E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75147AF-6500-7BE2-A304-A4FB1ADA8534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35B663-A64C-BFF1-1951-0D9C8F3670E6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C947F45-E0F3-F0F0-3E8E-D2CF94285D8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8A767B4-6F44-FA44-9B85-641AAF9C0AE7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21888D07-1DFE-3E96-6CAC-228066B33BA4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POSITION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C5E8DE2D-DC21-0507-4F2B-46CCA0E6FFED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BF1E36D-D68A-78A7-CE6E-DC23AD256CED}"/>
                  </a:ext>
                </a:extLst>
              </p:cNvPr>
              <p:cNvSpPr txBox="1"/>
              <p:nvPr/>
            </p:nvSpPr>
            <p:spPr>
              <a:xfrm>
                <a:off x="503411" y="1319050"/>
                <a:ext cx="1118517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Georgia" panose="02040502050405020303" pitchFamily="18" charset="0"/>
                  </a:rPr>
                  <a:t>Per quanto riguarda invece i guadagni in retroazione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it-IT" sz="1600" b="0" i="0" dirty="0" smtClean="0">
                        <a:latin typeface="Georgia" panose="02040502050405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1600" b="0" i="0" dirty="0" smtClean="0">
                        <a:latin typeface="Georgia" panose="02040502050405020303" pitchFamily="18" charset="0"/>
                      </a:rPr>
                      <m:t>e</m:t>
                    </m:r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sono identificati applicando il filtro di </a:t>
                </a:r>
                <a:r>
                  <a:rPr lang="it-IT" sz="1600" dirty="0" err="1">
                    <a:latin typeface="Georgia" panose="02040502050405020303" pitchFamily="18" charset="0"/>
                  </a:rPr>
                  <a:t>Kalman</a:t>
                </a:r>
                <a:r>
                  <a:rPr lang="it-IT" sz="1600" dirty="0">
                    <a:latin typeface="Georgia" panose="02040502050405020303" pitchFamily="18" charset="0"/>
                  </a:rPr>
                  <a:t> al sistema: 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BF1E36D-D68A-78A7-CE6E-DC23AD256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11" y="1319050"/>
                <a:ext cx="11185178" cy="357534"/>
              </a:xfrm>
              <a:prstGeom prst="rect">
                <a:avLst/>
              </a:prstGeom>
              <a:blipFill>
                <a:blip r:embed="rId2"/>
                <a:stretch>
                  <a:fillRect l="-327" t="-5085" b="-152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9AA6950-9B27-B7B1-5F3C-A875D132259D}"/>
                  </a:ext>
                </a:extLst>
              </p:cNvPr>
              <p:cNvSpPr txBox="1"/>
              <p:nvPr/>
            </p:nvSpPr>
            <p:spPr>
              <a:xfrm>
                <a:off x="4007799" y="2094064"/>
                <a:ext cx="4176400" cy="472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𝑇𝐼</m:t>
                              </m:r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skw"/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it-IT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9AA6950-9B27-B7B1-5F3C-A875D1322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99" y="2094064"/>
                <a:ext cx="4176400" cy="472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B7AA92-09F0-61C7-F83A-BF3D42165073}"/>
                  </a:ext>
                </a:extLst>
              </p:cNvPr>
              <p:cNvSpPr txBox="1"/>
              <p:nvPr/>
            </p:nvSpPr>
            <p:spPr>
              <a:xfrm>
                <a:off x="4848029" y="2765638"/>
                <a:ext cx="2495940" cy="411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it-IT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B7AA92-09F0-61C7-F83A-BF3D42165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029" y="2765638"/>
                <a:ext cx="2495940" cy="411266"/>
              </a:xfrm>
              <a:prstGeom prst="rect">
                <a:avLst/>
              </a:prstGeom>
              <a:blipFill>
                <a:blip r:embed="rId4"/>
                <a:stretch>
                  <a:fillRect l="-1463" t="-1493" r="-244" b="-104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E68AB99-F2B1-4A99-8624-3F58F4FE4EA3}"/>
                  </a:ext>
                </a:extLst>
              </p:cNvPr>
              <p:cNvSpPr txBox="1"/>
              <p:nvPr/>
            </p:nvSpPr>
            <p:spPr>
              <a:xfrm>
                <a:off x="1967572" y="3429000"/>
                <a:ext cx="17546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it-IT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Ɲ</m:t>
                    </m:r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E68AB99-F2B1-4A99-8624-3F58F4FE4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572" y="3429000"/>
                <a:ext cx="1754681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61512C-2D9B-EC24-3075-B9DF3B014DC3}"/>
              </a:ext>
            </a:extLst>
          </p:cNvPr>
          <p:cNvSpPr txBox="1"/>
          <p:nvPr/>
        </p:nvSpPr>
        <p:spPr>
          <a:xfrm>
            <a:off x="3722253" y="3444389"/>
            <a:ext cx="10150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→ Rumore Gaussiano a media nulla con stessa covarianza dell’accelerometro</a:t>
            </a:r>
            <a:endParaRPr lang="it-IT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4CF11C0-8010-867A-2380-F09E5D023327}"/>
                  </a:ext>
                </a:extLst>
              </p:cNvPr>
              <p:cNvSpPr txBox="1"/>
              <p:nvPr/>
            </p:nvSpPr>
            <p:spPr>
              <a:xfrm>
                <a:off x="503411" y="4177981"/>
                <a:ext cx="11688589" cy="1003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Nel design del position filter, i termini di covarianza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, rispettivamente relativi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,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, sono usati come parametri di tuning per modulare la risposta in frequenza del filtro stesso.</a:t>
                </a: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I </a:t>
                </a:r>
                <a:r>
                  <a:rPr lang="it-IT" sz="1600" dirty="0" err="1">
                    <a:latin typeface="Georgia" panose="02040502050405020303" pitchFamily="18" charset="0"/>
                  </a:rPr>
                  <a:t>bias</a:t>
                </a:r>
                <a:r>
                  <a:rPr lang="it-IT" sz="1600" dirty="0">
                    <a:latin typeface="Georgia" panose="02040502050405020303" pitchFamily="18" charset="0"/>
                  </a:rPr>
                  <a:t> dell’accelerometro invece sono </a:t>
                </a:r>
                <a:r>
                  <a:rPr lang="it-IT" sz="1600">
                    <a:latin typeface="Georgia" panose="02040502050405020303" pitchFamily="18" charset="0"/>
                  </a:rPr>
                  <a:t>compensati offline.</a:t>
                </a:r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4CF11C0-8010-867A-2380-F09E5D023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11" y="4177981"/>
                <a:ext cx="11688589" cy="1003865"/>
              </a:xfrm>
              <a:prstGeom prst="rect">
                <a:avLst/>
              </a:prstGeom>
              <a:blipFill>
                <a:blip r:embed="rId6"/>
                <a:stretch>
                  <a:fillRect l="-313" t="-1818" r="-209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13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B6A87CCC-5CD7-53D1-3286-61A3D8143ED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4BB09225-6F92-5043-D386-EBB4CC36920E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75147AF-6500-7BE2-A304-A4FB1ADA8534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35B663-A64C-BFF1-1951-0D9C8F3670E6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C947F45-E0F3-F0F0-3E8E-D2CF94285D8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8A767B4-6F44-FA44-9B85-641AAF9C0AE7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21888D07-1DFE-3E96-6CAC-228066B33BA4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POSITION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C5E8DE2D-DC21-0507-4F2B-46CCA0E6FFED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6" name="Titolo 1">
            <a:extLst>
              <a:ext uri="{FF2B5EF4-FFF2-40B4-BE49-F238E27FC236}">
                <a16:creationId xmlns:a16="http://schemas.microsoft.com/office/drawing/2014/main" id="{D38F543B-4147-1A11-7755-4AA11F76FDFF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TEOREMA 3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8EB9093-21FA-D45D-5F1A-E3F5E568CFA2}"/>
              </a:ext>
            </a:extLst>
          </p:cNvPr>
          <p:cNvSpPr txBox="1"/>
          <p:nvPr/>
        </p:nvSpPr>
        <p:spPr>
          <a:xfrm>
            <a:off x="1080000" y="4435522"/>
            <a:ext cx="10056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Georgia" panose="02040502050405020303" pitchFamily="18" charset="0"/>
              </a:rPr>
              <a:t>Allora il </a:t>
            </a:r>
            <a:r>
              <a:rPr lang="it-IT" b="1" dirty="0">
                <a:latin typeface="Georgia" panose="02040502050405020303" pitchFamily="18" charset="0"/>
              </a:rPr>
              <a:t>position filter </a:t>
            </a:r>
            <a:r>
              <a:rPr lang="it-IT" dirty="0">
                <a:latin typeface="Georgia" panose="02040502050405020303" pitchFamily="18" charset="0"/>
              </a:rPr>
              <a:t>proposto </a:t>
            </a:r>
            <a:r>
              <a:rPr lang="it-IT" b="0" i="0" dirty="0">
                <a:effectLst/>
                <a:latin typeface="Georgia" panose="02040502050405020303" pitchFamily="18" charset="0"/>
              </a:rPr>
              <a:t>è uniformemente asintoticamente stabile (UAS)</a:t>
            </a:r>
            <a:endParaRPr lang="it-IT" dirty="0">
              <a:latin typeface="Georgia" panose="02040502050405020303" pitchFamily="18" charset="0"/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85E3665B-C7B3-9779-772B-2AD76DF54EFF}"/>
              </a:ext>
            </a:extLst>
          </p:cNvPr>
          <p:cNvSpPr txBox="1">
            <a:spLocks/>
          </p:cNvSpPr>
          <p:nvPr/>
        </p:nvSpPr>
        <p:spPr>
          <a:xfrm>
            <a:off x="1055688" y="1012903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ASSUNZIONI</a:t>
            </a:r>
            <a:endParaRPr lang="it-IT" sz="2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A918F07-E3C8-21D1-822C-CCA938388535}"/>
                  </a:ext>
                </a:extLst>
              </p:cNvPr>
              <p:cNvSpPr txBox="1"/>
              <p:nvPr/>
            </p:nvSpPr>
            <p:spPr>
              <a:xfrm>
                <a:off x="1079999" y="1570066"/>
                <a:ext cx="10056313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0" i="0" dirty="0">
                    <a:effectLst/>
                    <a:latin typeface="Georgia" panose="02040502050405020303" pitchFamily="18" charset="0"/>
                  </a:rPr>
                  <a:t>Si consideri la cinematica della posizione a tempo discreto.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Georgia" panose="02040502050405020303" pitchFamily="18" charset="0"/>
                  </a:rPr>
                  <a:t>Sia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b="0" i="0" dirty="0">
                    <a:effectLst/>
                    <a:latin typeface="Georgia" panose="02040502050405020303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b="0" i="0" dirty="0">
                    <a:effectLst/>
                    <a:latin typeface="Georgia" panose="02040502050405020303" pitchFamily="18" charset="0"/>
                  </a:rPr>
                  <a:t> i guadagni a regime del filtro di </a:t>
                </a:r>
                <a:r>
                  <a:rPr lang="it-IT" b="0" i="0" dirty="0" err="1">
                    <a:effectLst/>
                    <a:latin typeface="Georgia" panose="02040502050405020303" pitchFamily="18" charset="0"/>
                  </a:rPr>
                  <a:t>Kalman</a:t>
                </a:r>
                <a:r>
                  <a:rPr lang="it-IT" b="0" i="0" dirty="0">
                    <a:effectLst/>
                    <a:latin typeface="Georgia" panose="02040502050405020303" pitchFamily="18" charset="0"/>
                  </a:rPr>
                  <a:t> del sistema ausiliario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A918F07-E3C8-21D1-822C-CCA938388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99" y="1570066"/>
                <a:ext cx="10056313" cy="667747"/>
              </a:xfrm>
              <a:prstGeom prst="rect">
                <a:avLst/>
              </a:prstGeom>
              <a:blipFill>
                <a:blip r:embed="rId3"/>
                <a:stretch>
                  <a:fillRect l="-364" t="-5505" b="-110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DCDCF6-B33E-3510-5DE6-2B5C20EDB50D}"/>
              </a:ext>
            </a:extLst>
          </p:cNvPr>
          <p:cNvSpPr txBox="1"/>
          <p:nvPr/>
        </p:nvSpPr>
        <p:spPr>
          <a:xfrm>
            <a:off x="1055688" y="392772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TESI</a:t>
            </a:r>
            <a:endParaRPr lang="it-IT" dirty="0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4F94AA7-58FA-9805-7549-F67CCEC595C4}"/>
              </a:ext>
            </a:extLst>
          </p:cNvPr>
          <p:cNvSpPr/>
          <p:nvPr/>
        </p:nvSpPr>
        <p:spPr>
          <a:xfrm>
            <a:off x="1055687" y="2261070"/>
            <a:ext cx="10080625" cy="1447061"/>
          </a:xfrm>
          <a:prstGeom prst="roundRect">
            <a:avLst>
              <a:gd name="adj" fmla="val 50000"/>
            </a:avLst>
          </a:prstGeom>
          <a:solidFill>
            <a:srgbClr val="B2FF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F8BEA9A8-1DB5-6273-505A-5FDCCD62060F}"/>
                  </a:ext>
                </a:extLst>
              </p:cNvPr>
              <p:cNvSpPr txBox="1"/>
              <p:nvPr/>
            </p:nvSpPr>
            <p:spPr>
              <a:xfrm>
                <a:off x="4007799" y="2459950"/>
                <a:ext cx="4176400" cy="472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𝑇𝐼</m:t>
                              </m:r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skw"/>
                                  <m:ctrlP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it-IT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F8BEA9A8-1DB5-6273-505A-5FDCCD620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99" y="2459950"/>
                <a:ext cx="4176400" cy="472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61C92FFF-FD21-043C-E49B-C7823D21CE89}"/>
                  </a:ext>
                </a:extLst>
              </p:cNvPr>
              <p:cNvSpPr txBox="1"/>
              <p:nvPr/>
            </p:nvSpPr>
            <p:spPr>
              <a:xfrm>
                <a:off x="4848029" y="3131524"/>
                <a:ext cx="2495940" cy="411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it-IT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61C92FFF-FD21-043C-E49B-C7823D21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029" y="3131524"/>
                <a:ext cx="2495940" cy="411266"/>
              </a:xfrm>
              <a:prstGeom prst="rect">
                <a:avLst/>
              </a:prstGeom>
              <a:blipFill>
                <a:blip r:embed="rId5"/>
                <a:stretch>
                  <a:fillRect l="-1463" t="-1493" r="-244" b="-104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e 38">
            <a:extLst>
              <a:ext uri="{FF2B5EF4-FFF2-40B4-BE49-F238E27FC236}">
                <a16:creationId xmlns:a16="http://schemas.microsoft.com/office/drawing/2014/main" id="{92D3BD0D-DCD7-29A1-D055-1E875D46CFCA}"/>
              </a:ext>
            </a:extLst>
          </p:cNvPr>
          <p:cNvSpPr/>
          <p:nvPr/>
        </p:nvSpPr>
        <p:spPr>
          <a:xfrm>
            <a:off x="891449" y="2240473"/>
            <a:ext cx="1563226" cy="1467284"/>
          </a:xfrm>
          <a:prstGeom prst="ellipse">
            <a:avLst/>
          </a:prstGeom>
          <a:solidFill>
            <a:schemeClr val="bg1"/>
          </a:solidFill>
          <a:ln>
            <a:solidFill>
              <a:srgbClr val="B3F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Georgia" panose="02040502050405020303" pitchFamily="18" charset="0"/>
              </a:rPr>
              <a:t>Sistema </a:t>
            </a:r>
          </a:p>
          <a:p>
            <a:pPr algn="ctr"/>
            <a:r>
              <a:rPr lang="it-IT" sz="1400" dirty="0">
                <a:solidFill>
                  <a:schemeClr val="tx1"/>
                </a:solidFill>
                <a:latin typeface="Georgia" panose="02040502050405020303" pitchFamily="18" charset="0"/>
              </a:rPr>
              <a:t>Ausiliario</a:t>
            </a:r>
            <a:endParaRPr lang="it-IT" sz="1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19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B6A87CCC-5CD7-53D1-3286-61A3D8143ED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4BB09225-6F92-5043-D386-EBB4CC36920E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75147AF-6500-7BE2-A304-A4FB1ADA8534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35B663-A64C-BFF1-1951-0D9C8F3670E6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C947F45-E0F3-F0F0-3E8E-D2CF94285D8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8A767B4-6F44-FA44-9B85-641AAF9C0AE7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21888D07-1DFE-3E96-6CAC-228066B33BA4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POSITION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C5E8DE2D-DC21-0507-4F2B-46CCA0E6FFED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D8AEF32-A98D-0A7D-8749-77C30A47A076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TEOREMA 3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AB5F311F-3D6C-9775-94CD-FCF6A483C24C}"/>
              </a:ext>
            </a:extLst>
          </p:cNvPr>
          <p:cNvSpPr txBox="1">
            <a:spLocks/>
          </p:cNvSpPr>
          <p:nvPr/>
        </p:nvSpPr>
        <p:spPr>
          <a:xfrm>
            <a:off x="1055687" y="863911"/>
            <a:ext cx="3761241" cy="381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DIMOSTRAZIONE</a:t>
            </a:r>
            <a:endParaRPr lang="it-IT" sz="2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1D74A0-91DF-69AA-32AF-D92233AB5AAF}"/>
              </a:ext>
            </a:extLst>
          </p:cNvPr>
          <p:cNvSpPr txBox="1"/>
          <p:nvPr/>
        </p:nvSpPr>
        <p:spPr>
          <a:xfrm>
            <a:off x="1055687" y="1281681"/>
            <a:ext cx="4317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Definiamo gli errori di stima rispettivamente: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EA87A41-CBFD-0FEC-B786-FFC7BB426797}"/>
              </a:ext>
            </a:extLst>
          </p:cNvPr>
          <p:cNvGrpSpPr/>
          <p:nvPr/>
        </p:nvGrpSpPr>
        <p:grpSpPr>
          <a:xfrm>
            <a:off x="3861687" y="1651013"/>
            <a:ext cx="6339588" cy="777599"/>
            <a:chOff x="2366262" y="2218063"/>
            <a:chExt cx="6339588" cy="777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D07DBA55-4011-F157-285A-C8D6E0FFE6A0}"/>
                    </a:ext>
                  </a:extLst>
                </p:cNvPr>
                <p:cNvSpPr txBox="1"/>
                <p:nvPr/>
              </p:nvSpPr>
              <p:spPr>
                <a:xfrm>
                  <a:off x="4867574" y="2256728"/>
                  <a:ext cx="13440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D07DBA55-4011-F157-285A-C8D6E0FFE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7574" y="2256728"/>
                  <a:ext cx="134402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091" t="-23913" r="-15000" b="-2391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DFAC55FD-0DB2-F4EC-2589-DB826ABF9A6E}"/>
                    </a:ext>
                  </a:extLst>
                </p:cNvPr>
                <p:cNvSpPr txBox="1"/>
                <p:nvPr/>
              </p:nvSpPr>
              <p:spPr>
                <a:xfrm>
                  <a:off x="2609850" y="2597989"/>
                  <a:ext cx="6096000" cy="3976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sPr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Pre>
                          <m:sPre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sPr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Pre>
                          <m:sPre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sPre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DFAC55FD-0DB2-F4EC-2589-DB826ABF9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9850" y="2597989"/>
                  <a:ext cx="6096000" cy="3976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482C1B2D-827E-A89C-343B-01191F76219D}"/>
                </a:ext>
              </a:extLst>
            </p:cNvPr>
            <p:cNvSpPr txBox="1"/>
            <p:nvPr/>
          </p:nvSpPr>
          <p:spPr>
            <a:xfrm>
              <a:off x="2366262" y="2218063"/>
              <a:ext cx="22090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latin typeface="Georgia" panose="02040502050405020303" pitchFamily="18" charset="0"/>
                </a:rPr>
                <a:t>Errore di posizione</a:t>
              </a:r>
              <a:endParaRPr lang="it-IT" sz="1600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EE82F314-A199-32D7-AEC3-C1C12FC60CAC}"/>
                </a:ext>
              </a:extLst>
            </p:cNvPr>
            <p:cNvSpPr txBox="1"/>
            <p:nvPr/>
          </p:nvSpPr>
          <p:spPr>
            <a:xfrm>
              <a:off x="2366262" y="2605395"/>
              <a:ext cx="22090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600" dirty="0">
                  <a:latin typeface="Georgia" panose="02040502050405020303" pitchFamily="18" charset="0"/>
                </a:rPr>
                <a:t>Errore di velocità</a:t>
              </a:r>
              <a:endParaRPr lang="it-IT" sz="1600" dirty="0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F2D0116-4580-11CF-69AA-1AB6A5D5C70D}"/>
              </a:ext>
            </a:extLst>
          </p:cNvPr>
          <p:cNvSpPr txBox="1"/>
          <p:nvPr/>
        </p:nvSpPr>
        <p:spPr>
          <a:xfrm>
            <a:off x="952499" y="2461996"/>
            <a:ext cx="6924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La dinamica associata all’errore di stima è descritta dal seguente sistema 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3143E4D3-576E-7494-97BC-AA9AC396024A}"/>
              </a:ext>
            </a:extLst>
          </p:cNvPr>
          <p:cNvGrpSpPr/>
          <p:nvPr/>
        </p:nvGrpSpPr>
        <p:grpSpPr>
          <a:xfrm>
            <a:off x="1055686" y="2800550"/>
            <a:ext cx="10531261" cy="1467284"/>
            <a:chOff x="1032361" y="2687465"/>
            <a:chExt cx="10103952" cy="1467284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881B67D3-7EFD-8CD3-0C8D-F66E326A6E5A}"/>
                </a:ext>
              </a:extLst>
            </p:cNvPr>
            <p:cNvSpPr/>
            <p:nvPr/>
          </p:nvSpPr>
          <p:spPr>
            <a:xfrm>
              <a:off x="1055688" y="2707688"/>
              <a:ext cx="10080625" cy="1447061"/>
            </a:xfrm>
            <a:prstGeom prst="roundRect">
              <a:avLst>
                <a:gd name="adj" fmla="val 50000"/>
              </a:avLst>
            </a:prstGeom>
            <a:solidFill>
              <a:srgbClr val="B2FFF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DF77036-0FCA-1D98-5AB4-5EBE22067D8F}"/>
                </a:ext>
              </a:extLst>
            </p:cNvPr>
            <p:cNvSpPr/>
            <p:nvPr/>
          </p:nvSpPr>
          <p:spPr>
            <a:xfrm>
              <a:off x="1032361" y="2687465"/>
              <a:ext cx="1563226" cy="146728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3F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latin typeface="Georgia" panose="02040502050405020303" pitchFamily="18" charset="0"/>
                </a:rPr>
                <a:t>Dinamica</a:t>
              </a:r>
            </a:p>
            <a:p>
              <a:pPr algn="ctr"/>
              <a:r>
                <a:rPr lang="it-IT" sz="1600" dirty="0">
                  <a:solidFill>
                    <a:schemeClr val="tx1"/>
                  </a:solidFill>
                  <a:latin typeface="Georgia" panose="02040502050405020303" pitchFamily="18" charset="0"/>
                </a:rPr>
                <a:t>Errore</a:t>
              </a:r>
            </a:p>
            <a:p>
              <a:pPr algn="ctr"/>
              <a:r>
                <a:rPr lang="it-IT" sz="1600" dirty="0">
                  <a:solidFill>
                    <a:schemeClr val="tx1"/>
                  </a:solidFill>
                  <a:latin typeface="Georgia" panose="02040502050405020303" pitchFamily="18" charset="0"/>
                </a:rPr>
                <a:t>Stima</a:t>
              </a:r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4A0F6A4-1B4D-8874-3B3A-2E75D233E670}"/>
              </a:ext>
            </a:extLst>
          </p:cNvPr>
          <p:cNvSpPr txBox="1"/>
          <p:nvPr/>
        </p:nvSpPr>
        <p:spPr>
          <a:xfrm>
            <a:off x="1055686" y="4425992"/>
            <a:ext cx="10506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it-IT" sz="1400" dirty="0">
                <a:latin typeface="Georgia" panose="02040502050405020303" pitchFamily="18" charset="0"/>
              </a:rPr>
              <a:t>Il sistema ausiliario visto in precedenza può essere riscritto in forma compatta: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6A58FF85-3DB4-C9E9-7DD0-678237C072A5}"/>
                  </a:ext>
                </a:extLst>
              </p:cNvPr>
              <p:cNvSpPr txBox="1"/>
              <p:nvPr/>
            </p:nvSpPr>
            <p:spPr>
              <a:xfrm>
                <a:off x="2928908" y="5016521"/>
                <a:ext cx="1967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6A58FF85-3DB4-C9E9-7DD0-678237C07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08" y="5016521"/>
                <a:ext cx="1967205" cy="276999"/>
              </a:xfrm>
              <a:prstGeom prst="rect">
                <a:avLst/>
              </a:prstGeom>
              <a:blipFill>
                <a:blip r:embed="rId5"/>
                <a:stretch>
                  <a:fillRect l="-3096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1EBD1B58-AC72-9106-4745-A2DB7AD161A5}"/>
                  </a:ext>
                </a:extLst>
              </p:cNvPr>
              <p:cNvSpPr txBox="1"/>
              <p:nvPr/>
            </p:nvSpPr>
            <p:spPr>
              <a:xfrm>
                <a:off x="2928908" y="5370939"/>
                <a:ext cx="17974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1EBD1B58-AC72-9106-4745-A2DB7AD1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08" y="5370939"/>
                <a:ext cx="179740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1D83AB5F-2A0B-C647-69CD-531D0B459CC8}"/>
                  </a:ext>
                </a:extLst>
              </p:cNvPr>
              <p:cNvSpPr txBox="1"/>
              <p:nvPr/>
            </p:nvSpPr>
            <p:spPr>
              <a:xfrm>
                <a:off x="4470014" y="5083400"/>
                <a:ext cx="2843058" cy="552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𝑇𝐼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1D83AB5F-2A0B-C647-69CD-531D0B459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014" y="5083400"/>
                <a:ext cx="2843058" cy="5523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FF229C3F-2BE2-9C1B-C489-6C4ACA639703}"/>
                  </a:ext>
                </a:extLst>
              </p:cNvPr>
              <p:cNvSpPr txBox="1"/>
              <p:nvPr/>
            </p:nvSpPr>
            <p:spPr>
              <a:xfrm>
                <a:off x="5921693" y="5017875"/>
                <a:ext cx="3087997" cy="649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it-IT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6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16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it-IT" sz="16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it-IT" sz="16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it-IT" sz="16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it-IT" sz="16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it-IT" sz="16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6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6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FF229C3F-2BE2-9C1B-C489-6C4ACA63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93" y="5017875"/>
                <a:ext cx="3087997" cy="6494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17BA542E-FC07-0C20-9547-06B970A2707B}"/>
                  </a:ext>
                </a:extLst>
              </p:cNvPr>
              <p:cNvSpPr txBox="1"/>
              <p:nvPr/>
            </p:nvSpPr>
            <p:spPr>
              <a:xfrm>
                <a:off x="8237867" y="5174931"/>
                <a:ext cx="17974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17BA542E-FC07-0C20-9547-06B970A27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867" y="5174931"/>
                <a:ext cx="17974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393DC65E-A858-E510-75A3-33425E1AEFE0}"/>
                  </a:ext>
                </a:extLst>
              </p:cNvPr>
              <p:cNvSpPr txBox="1"/>
              <p:nvPr/>
            </p:nvSpPr>
            <p:spPr>
              <a:xfrm>
                <a:off x="4208626" y="5791773"/>
                <a:ext cx="37086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  sarà completamente stabilizzabile</a:t>
                </a:r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393DC65E-A858-E510-75A3-33425E1AE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626" y="5791773"/>
                <a:ext cx="3708644" cy="246221"/>
              </a:xfrm>
              <a:prstGeom prst="rect">
                <a:avLst/>
              </a:prstGeom>
              <a:blipFill>
                <a:blip r:embed="rId10"/>
                <a:stretch>
                  <a:fillRect t="-25000" r="-1970" b="-5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E061008-FE0B-AB88-F766-EBD52B6DB6A0}"/>
                  </a:ext>
                </a:extLst>
              </p:cNvPr>
              <p:cNvSpPr txBox="1"/>
              <p:nvPr/>
            </p:nvSpPr>
            <p:spPr>
              <a:xfrm>
                <a:off x="4122816" y="6133219"/>
                <a:ext cx="663963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risulta essere </a:t>
                </a:r>
                <a:r>
                  <a:rPr lang="it-IT" sz="1600" dirty="0" err="1">
                    <a:latin typeface="Georgia" panose="02040502050405020303" pitchFamily="18" charset="0"/>
                  </a:rPr>
                  <a:t>dettetabile</a:t>
                </a:r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2E061008-FE0B-AB88-F766-EBD52B6D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16" y="6133219"/>
                <a:ext cx="6639636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68874FFC-9320-8BE2-108C-4E36EAF7882C}"/>
                  </a:ext>
                </a:extLst>
              </p:cNvPr>
              <p:cNvSpPr txBox="1"/>
              <p:nvPr/>
            </p:nvSpPr>
            <p:spPr>
              <a:xfrm>
                <a:off x="1092914" y="3229397"/>
                <a:ext cx="12191998" cy="596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mr>
                        </m:m>
                      </m:e>
                    </m:d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Pre>
                                <m:sPre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mr>
                        </m:m>
                      </m:e>
                    </m:d>
                    <m:r>
                      <a:rPr lang="it-IT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skw"/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it-I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it-IT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it-IT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4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it-IT" sz="1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sz="1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t-IT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it-IT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ℛ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it-IT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it-IT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sz="14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68874FFC-9320-8BE2-108C-4E36EAF78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14" y="3229397"/>
                <a:ext cx="12191998" cy="5963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870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B6A87CCC-5CD7-53D1-3286-61A3D8143ED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4BB09225-6F92-5043-D386-EBB4CC36920E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75147AF-6500-7BE2-A304-A4FB1ADA8534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35B663-A64C-BFF1-1951-0D9C8F3670E6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C947F45-E0F3-F0F0-3E8E-D2CF94285D8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8A767B4-6F44-FA44-9B85-641AAF9C0AE7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21888D07-1DFE-3E96-6CAC-228066B33BA4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POSITION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C5E8DE2D-DC21-0507-4F2B-46CCA0E6FFED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D8AEF32-A98D-0A7D-8749-77C30A47A076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TEOREMA 3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3BF49C59-EFFA-A219-D90A-F6320670CA44}"/>
              </a:ext>
            </a:extLst>
          </p:cNvPr>
          <p:cNvSpPr txBox="1">
            <a:spLocks/>
          </p:cNvSpPr>
          <p:nvPr/>
        </p:nvSpPr>
        <p:spPr>
          <a:xfrm>
            <a:off x="1055687" y="965867"/>
            <a:ext cx="3761241" cy="381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DIMOSTRAZIONE</a:t>
            </a:r>
            <a:endParaRPr lang="it-IT" sz="2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A20BDBE-E2B7-4B17-11A1-FBF3C115E028}"/>
                  </a:ext>
                </a:extLst>
              </p:cNvPr>
              <p:cNvSpPr txBox="1"/>
              <p:nvPr/>
            </p:nvSpPr>
            <p:spPr>
              <a:xfrm>
                <a:off x="4344238" y="1998389"/>
                <a:ext cx="3503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𝐾𝐻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A20BDBE-E2B7-4B17-11A1-FBF3C115E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238" y="1998389"/>
                <a:ext cx="3503523" cy="276999"/>
              </a:xfrm>
              <a:prstGeom prst="rect">
                <a:avLst/>
              </a:prstGeom>
              <a:blipFill>
                <a:blip r:embed="rId3"/>
                <a:stretch>
                  <a:fillRect l="-1742" t="-11111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53FB2357-81B5-F315-F67B-D1DDA33057CC}"/>
              </a:ext>
            </a:extLst>
          </p:cNvPr>
          <p:cNvSpPr txBox="1"/>
          <p:nvPr/>
        </p:nvSpPr>
        <p:spPr>
          <a:xfrm>
            <a:off x="1019175" y="1518754"/>
            <a:ext cx="6924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Il sistema a ciclo chiuso sarà quindi descritto come: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3FD269-8440-5C0E-6603-62C2C43AC4C9}"/>
              </a:ext>
            </a:extLst>
          </p:cNvPr>
          <p:cNvSpPr txBox="1"/>
          <p:nvPr/>
        </p:nvSpPr>
        <p:spPr>
          <a:xfrm>
            <a:off x="1080000" y="2593287"/>
            <a:ext cx="101171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La cui origine è UAS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D98262-0C7B-FA82-710F-274D1DEA6993}"/>
              </a:ext>
            </a:extLst>
          </p:cNvPr>
          <p:cNvSpPr txBox="1"/>
          <p:nvPr/>
        </p:nvSpPr>
        <p:spPr>
          <a:xfrm>
            <a:off x="1080000" y="2971942"/>
            <a:ext cx="10117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Si definisce la seguente trasformazione di </a:t>
            </a:r>
            <a:r>
              <a:rPr lang="it-IT" sz="1600" dirty="0" err="1">
                <a:latin typeface="Georgia" panose="02040502050405020303" pitchFamily="18" charset="0"/>
              </a:rPr>
              <a:t>Lyapunov</a:t>
            </a:r>
            <a:r>
              <a:rPr lang="it-IT" sz="1600" dirty="0">
                <a:latin typeface="Georgia" panose="02040502050405020303" pitchFamily="18" charset="0"/>
              </a:rPr>
              <a:t> che correla la dinamica dell’errore vista nelle slide precedenti con il sistema a ciclo chiuso appena definito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1F374A8-5974-A17C-843C-B6A4EA9F14EA}"/>
                  </a:ext>
                </a:extLst>
              </p:cNvPr>
              <p:cNvSpPr txBox="1"/>
              <p:nvPr/>
            </p:nvSpPr>
            <p:spPr>
              <a:xfrm>
                <a:off x="1080000" y="3606147"/>
                <a:ext cx="6098582" cy="635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it-IT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it-IT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1F374A8-5974-A17C-843C-B6A4EA9F1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3606147"/>
                <a:ext cx="6098582" cy="6353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14D0DD4B-8973-1362-6874-16519E0C6B42}"/>
                  </a:ext>
                </a:extLst>
              </p:cNvPr>
              <p:cNvSpPr txBox="1"/>
              <p:nvPr/>
            </p:nvSpPr>
            <p:spPr>
              <a:xfrm>
                <a:off x="3693110" y="3657379"/>
                <a:ext cx="6098582" cy="601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14D0DD4B-8973-1362-6874-16519E0C6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110" y="3657379"/>
                <a:ext cx="6098582" cy="601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A1765AA-B5B4-F43F-89E7-45DE5AE17BEB}"/>
              </a:ext>
            </a:extLst>
          </p:cNvPr>
          <p:cNvSpPr txBox="1"/>
          <p:nvPr/>
        </p:nvSpPr>
        <p:spPr>
          <a:xfrm>
            <a:off x="1080000" y="4662139"/>
            <a:ext cx="10117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Grazie alla proprietà di trasformazione di </a:t>
            </a:r>
            <a:r>
              <a:rPr lang="it-IT" sz="1600" dirty="0" err="1">
                <a:latin typeface="Georgia" panose="02040502050405020303" pitchFamily="18" charset="0"/>
              </a:rPr>
              <a:t>Lyapunov</a:t>
            </a:r>
            <a:r>
              <a:rPr lang="it-IT" sz="1600" dirty="0">
                <a:latin typeface="Georgia" panose="02040502050405020303" pitchFamily="18" charset="0"/>
              </a:rPr>
              <a:t> è quindi possibile concludere che anche il sistema della dinamica dell’errore sarà UAS  </a:t>
            </a:r>
          </a:p>
        </p:txBody>
      </p:sp>
    </p:spTree>
    <p:extLst>
      <p:ext uri="{BB962C8B-B14F-4D97-AF65-F5344CB8AC3E}">
        <p14:creationId xmlns:p14="http://schemas.microsoft.com/office/powerpoint/2010/main" val="1982549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B6A87CCC-5CD7-53D1-3286-61A3D8143ED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4BB09225-6F92-5043-D386-EBB4CC36920E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75147AF-6500-7BE2-A304-A4FB1ADA8534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35B663-A64C-BFF1-1951-0D9C8F3670E6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C947F45-E0F3-F0F0-3E8E-D2CF94285D8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8A767B4-6F44-FA44-9B85-641AAF9C0AE7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21888D07-1DFE-3E96-6CAC-228066B33BA4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POSITION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C5E8DE2D-DC21-0507-4F2B-46CCA0E6FFED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13" name="Titolo 1">
            <a:extLst>
              <a:ext uri="{FF2B5EF4-FFF2-40B4-BE49-F238E27FC236}">
                <a16:creationId xmlns:a16="http://schemas.microsoft.com/office/drawing/2014/main" id="{F030F0A9-055F-BFAA-B9DB-28FB74F0D709}"/>
              </a:ext>
            </a:extLst>
          </p:cNvPr>
          <p:cNvSpPr txBox="1">
            <a:spLocks/>
          </p:cNvSpPr>
          <p:nvPr/>
        </p:nvSpPr>
        <p:spPr>
          <a:xfrm>
            <a:off x="1019175" y="1922610"/>
            <a:ext cx="3761241" cy="381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CONSIDERAZIONI</a:t>
            </a:r>
            <a:endParaRPr lang="it-IT" sz="2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23C2632-12A2-F47B-928F-D36ABC0F6802}"/>
              </a:ext>
            </a:extLst>
          </p:cNvPr>
          <p:cNvSpPr txBox="1"/>
          <p:nvPr/>
        </p:nvSpPr>
        <p:spPr>
          <a:xfrm>
            <a:off x="1019175" y="2515836"/>
            <a:ext cx="10117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S</a:t>
            </a:r>
            <a:r>
              <a:rPr lang="it-IT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</a:rPr>
              <a:t>i mostra che il filtro di posizione proposto viene identificato con il filtro di </a:t>
            </a:r>
            <a:r>
              <a:rPr lang="it-IT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</a:rPr>
              <a:t>Kalman</a:t>
            </a:r>
            <a:r>
              <a:rPr lang="it-IT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</a:rPr>
              <a:t> in stato stazionario per la cinematica della posizione 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a tempo discreto, </a:t>
            </a:r>
            <a:r>
              <a:rPr lang="it-IT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</a:rPr>
              <a:t>sotto l'assunzione che i rumori bianchi gaussiani del triade dell'accelerometro siano stocasticamente indipendenti e caratterizzati dalla stessa varianza. </a:t>
            </a:r>
          </a:p>
          <a:p>
            <a:endParaRPr lang="it-IT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</a:endParaRPr>
          </a:p>
          <a:p>
            <a:r>
              <a:rPr lang="it-IT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eorgia" panose="02040502050405020303" pitchFamily="18" charset="0"/>
              </a:rPr>
              <a:t>L'indipendenza stocastica viene verificata in configurazioni realistiche in cui le misurazioni dell'accelerazione sono fornite da tre sensori dello stesso modello, montati in modo ortogonale.</a:t>
            </a:r>
            <a:endParaRPr lang="it-IT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51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B6A87CCC-5CD7-53D1-3286-61A3D8143ED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4BB09225-6F92-5043-D386-EBB4CC36920E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B75147AF-6500-7BE2-A304-A4FB1ADA8534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35B663-A64C-BFF1-1951-0D9C8F3670E6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C947F45-E0F3-F0F0-3E8E-D2CF94285D8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8A767B4-6F44-FA44-9B85-641AAF9C0AE7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21888D07-1DFE-3E96-6CAC-228066B33BA4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B2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POSITION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C5E8DE2D-DC21-0507-4F2B-46CCA0E6FFED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6" name="Titolo 1">
            <a:extLst>
              <a:ext uri="{FF2B5EF4-FFF2-40B4-BE49-F238E27FC236}">
                <a16:creationId xmlns:a16="http://schemas.microsoft.com/office/drawing/2014/main" id="{D38F543B-4147-1A11-7755-4AA11F76FDFF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TEOREMA 4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8EB9093-21FA-D45D-5F1A-E3F5E568CFA2}"/>
              </a:ext>
            </a:extLst>
          </p:cNvPr>
          <p:cNvSpPr txBox="1"/>
          <p:nvPr/>
        </p:nvSpPr>
        <p:spPr>
          <a:xfrm>
            <a:off x="1080000" y="2674540"/>
            <a:ext cx="10056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i="0" dirty="0">
                <a:effectLst/>
                <a:latin typeface="Georgia" panose="02040502050405020303" pitchFamily="18" charset="0"/>
              </a:rPr>
              <a:t>Allora i guadagni in retroazione per </a:t>
            </a:r>
            <a:r>
              <a:rPr lang="it-IT" dirty="0">
                <a:latin typeface="Georgia" panose="02040502050405020303" pitchFamily="18" charset="0"/>
              </a:rPr>
              <a:t>il </a:t>
            </a:r>
            <a:r>
              <a:rPr lang="it-IT" sz="1800" b="1" dirty="0">
                <a:latin typeface="Georgia" panose="02040502050405020303" pitchFamily="18" charset="0"/>
              </a:rPr>
              <a:t>position filter </a:t>
            </a:r>
            <a:r>
              <a:rPr lang="it-IT" sz="1800" dirty="0">
                <a:latin typeface="Georgia" panose="02040502050405020303" pitchFamily="18" charset="0"/>
              </a:rPr>
              <a:t>corrispondono ai guadagni a regime del filtro di </a:t>
            </a:r>
            <a:r>
              <a:rPr lang="it-IT" sz="1800" dirty="0" err="1">
                <a:latin typeface="Georgia" panose="02040502050405020303" pitchFamily="18" charset="0"/>
              </a:rPr>
              <a:t>Kalman</a:t>
            </a:r>
            <a:r>
              <a:rPr lang="it-IT" sz="1800" dirty="0">
                <a:latin typeface="Georgia" panose="02040502050405020303" pitchFamily="18" charset="0"/>
              </a:rPr>
              <a:t> del sistema sottostante: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85E3665B-C7B3-9779-772B-2AD76DF54EFF}"/>
              </a:ext>
            </a:extLst>
          </p:cNvPr>
          <p:cNvSpPr txBox="1">
            <a:spLocks/>
          </p:cNvSpPr>
          <p:nvPr/>
        </p:nvSpPr>
        <p:spPr>
          <a:xfrm>
            <a:off x="1055688" y="1012903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ASSUNZIONI</a:t>
            </a:r>
            <a:endParaRPr lang="it-IT" sz="20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918F07-E3C8-21D1-822C-CCA938388535}"/>
              </a:ext>
            </a:extLst>
          </p:cNvPr>
          <p:cNvSpPr txBox="1"/>
          <p:nvPr/>
        </p:nvSpPr>
        <p:spPr>
          <a:xfrm>
            <a:off x="1079999" y="1570066"/>
            <a:ext cx="10056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Georgia" panose="02040502050405020303" pitchFamily="18" charset="0"/>
              </a:rPr>
              <a:t>Siano definiti i rumori e disturbi come Gaussiano nella cinematica di posizione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DCDCF6-B33E-3510-5DE6-2B5C20EDB50D}"/>
              </a:ext>
            </a:extLst>
          </p:cNvPr>
          <p:cNvSpPr txBox="1"/>
          <p:nvPr/>
        </p:nvSpPr>
        <p:spPr>
          <a:xfrm>
            <a:off x="1055688" y="216673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TESI</a:t>
            </a: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9F3FEBED-8C84-10D7-38D0-E20FE210F2ED}"/>
              </a:ext>
            </a:extLst>
          </p:cNvPr>
          <p:cNvGrpSpPr/>
          <p:nvPr/>
        </p:nvGrpSpPr>
        <p:grpSpPr>
          <a:xfrm>
            <a:off x="905650" y="3435522"/>
            <a:ext cx="12274621" cy="1467284"/>
            <a:chOff x="891450" y="3055247"/>
            <a:chExt cx="12274621" cy="1467284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DBA03756-8189-7929-C3D4-95E45528831F}"/>
                </a:ext>
              </a:extLst>
            </p:cNvPr>
            <p:cNvGrpSpPr/>
            <p:nvPr/>
          </p:nvGrpSpPr>
          <p:grpSpPr>
            <a:xfrm>
              <a:off x="891450" y="3055247"/>
              <a:ext cx="10244863" cy="1467284"/>
              <a:chOff x="891450" y="2687465"/>
              <a:chExt cx="10244863" cy="1467284"/>
            </a:xfrm>
          </p:grpSpPr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682D0AD2-AD1C-39A1-7718-BEE048D30555}"/>
                  </a:ext>
                </a:extLst>
              </p:cNvPr>
              <p:cNvSpPr/>
              <p:nvPr/>
            </p:nvSpPr>
            <p:spPr>
              <a:xfrm>
                <a:off x="1055688" y="2707688"/>
                <a:ext cx="10080625" cy="1447061"/>
              </a:xfrm>
              <a:prstGeom prst="roundRect">
                <a:avLst>
                  <a:gd name="adj" fmla="val 50000"/>
                </a:avLst>
              </a:prstGeom>
              <a:solidFill>
                <a:srgbClr val="B2FFF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57552C4D-252A-C433-47D5-A52C6B39AB23}"/>
                  </a:ext>
                </a:extLst>
              </p:cNvPr>
              <p:cNvSpPr/>
              <p:nvPr/>
            </p:nvSpPr>
            <p:spPr>
              <a:xfrm>
                <a:off x="891450" y="2687465"/>
                <a:ext cx="1563226" cy="146728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3F2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Cinematica</a:t>
                </a:r>
                <a:endParaRPr lang="it-IT" sz="16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asellaDiTesto 3">
                  <a:extLst>
                    <a:ext uri="{FF2B5EF4-FFF2-40B4-BE49-F238E27FC236}">
                      <a16:creationId xmlns:a16="http://schemas.microsoft.com/office/drawing/2014/main" id="{B24986EA-7B05-2B25-2337-715D4F3E83B4}"/>
                    </a:ext>
                  </a:extLst>
                </p:cNvPr>
                <p:cNvSpPr txBox="1"/>
                <p:nvPr/>
              </p:nvSpPr>
              <p:spPr>
                <a:xfrm>
                  <a:off x="2811137" y="3483332"/>
                  <a:ext cx="10354934" cy="6514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Pre>
                                  <m:sPrePr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</m:mr>
                          </m:m>
                        </m:e>
                      </m:d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it-IT" sz="16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Pre>
                                  <m:sPrePr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it-IT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</m:mr>
                          </m:m>
                        </m:e>
                      </m:d>
                      <m:r>
                        <a:rPr lang="it-IT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it-IT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sSubSup>
                                  <m:sSubSup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𝑟𝑘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e>
                          </m:acc>
                        </m:e>
                        <m:sub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Pre>
                        <m:sPrePr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it-IT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sPre>
                      <m:r>
                        <a:rPr lang="it-IT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sSubSup>
                                  <m:sSubSup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it-IT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a14:m>
                  <a:endParaRPr lang="it-IT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" name="CasellaDiTesto 3">
                  <a:extLst>
                    <a:ext uri="{FF2B5EF4-FFF2-40B4-BE49-F238E27FC236}">
                      <a16:creationId xmlns:a16="http://schemas.microsoft.com/office/drawing/2014/main" id="{B24986EA-7B05-2B25-2337-715D4F3E8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1137" y="3483332"/>
                  <a:ext cx="10354934" cy="6514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891AA0F-B9C5-8E48-FF53-546CAA850F47}"/>
                  </a:ext>
                </a:extLst>
              </p:cNvPr>
              <p:cNvSpPr txBox="1"/>
              <p:nvPr/>
            </p:nvSpPr>
            <p:spPr>
              <a:xfrm>
                <a:off x="1055688" y="5037680"/>
                <a:ext cx="1009482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800" dirty="0">
                    <a:latin typeface="Georgia" panose="02040502050405020303" pitchFamily="18" charset="0"/>
                  </a:rPr>
                  <a:t>I guadagni di </a:t>
                </a:r>
                <a:r>
                  <a:rPr lang="it-IT" sz="1800" dirty="0" err="1">
                    <a:latin typeface="Georgia" panose="02040502050405020303" pitchFamily="18" charset="0"/>
                  </a:rPr>
                  <a:t>Kalman</a:t>
                </a:r>
                <a:r>
                  <a:rPr lang="it-IT" sz="1800" dirty="0">
                    <a:latin typeface="Georgia" panose="02040502050405020303" pitchFamily="18" charset="0"/>
                  </a:rPr>
                  <a:t> in feedback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8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800" i="1" dirty="0">
                            <a:latin typeface="Cambria Math" panose="02040503050406030204" pitchFamily="18" charset="0"/>
                          </a:rPr>
                          <m:t>𝑜𝑝𝑡</m:t>
                        </m:r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800" dirty="0">
                    <a:latin typeface="Georgia" panose="02040502050405020303" pitchFamily="18" charset="0"/>
                  </a:rPr>
                  <a:t> convergono asintoticamente come segue: 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891AA0F-B9C5-8E48-FF53-546CAA850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5037680"/>
                <a:ext cx="10094825" cy="390748"/>
              </a:xfrm>
              <a:prstGeom prst="rect">
                <a:avLst/>
              </a:prstGeom>
              <a:blipFill>
                <a:blip r:embed="rId4"/>
                <a:stretch>
                  <a:fillRect l="-483" t="-7813"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B9C91F42-2849-3595-CA35-7F8EFD08CF5A}"/>
                  </a:ext>
                </a:extLst>
              </p:cNvPr>
              <p:cNvSpPr txBox="1"/>
              <p:nvPr/>
            </p:nvSpPr>
            <p:spPr>
              <a:xfrm>
                <a:off x="4497515" y="5583879"/>
                <a:ext cx="3225370" cy="61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i="1" dirty="0">
                                      <a:latin typeface="Cambria Math" panose="02040503050406030204" pitchFamily="18" charset="0"/>
                                    </a:rPr>
                                    <m:t>𝑜𝑝𝑡𝐾</m:t>
                                  </m:r>
                                </m:sub>
                              </m:s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it-I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it-IT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it-I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ℛ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it-I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=0</m:t>
                          </m:r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B9C91F42-2849-3595-CA35-7F8EFD08C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515" y="5583879"/>
                <a:ext cx="3225370" cy="617798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644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455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6397661-AC0D-600F-42AF-F2A0C1C9C491}"/>
              </a:ext>
            </a:extLst>
          </p:cNvPr>
          <p:cNvSpPr txBox="1"/>
          <p:nvPr/>
        </p:nvSpPr>
        <p:spPr>
          <a:xfrm>
            <a:off x="541538" y="793092"/>
            <a:ext cx="1906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ATTITUDE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33D50FF-7F41-2025-3208-D7882EDD7358}"/>
              </a:ext>
            </a:extLst>
          </p:cNvPr>
          <p:cNvSpPr txBox="1"/>
          <p:nvPr/>
        </p:nvSpPr>
        <p:spPr>
          <a:xfrm>
            <a:off x="275208" y="231444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Parametri proposti nell’articolo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16">
                <a:extLst>
                  <a:ext uri="{FF2B5EF4-FFF2-40B4-BE49-F238E27FC236}">
                    <a16:creationId xmlns:a16="http://schemas.microsoft.com/office/drawing/2014/main" id="{DC178B00-FC85-ED56-413E-70B774F3C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5613095"/>
                  </p:ext>
                </p:extLst>
              </p:nvPr>
            </p:nvGraphicFramePr>
            <p:xfrm>
              <a:off x="541538" y="2978212"/>
              <a:ext cx="11087113" cy="13312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12074218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576816678"/>
                        </a:ext>
                      </a:extLst>
                    </a:gridCol>
                    <a:gridCol w="5668447">
                      <a:extLst>
                        <a:ext uri="{9D8B030D-6E8A-4147-A177-3AD203B41FA5}">
                          <a16:colId xmlns:a16="http://schemas.microsoft.com/office/drawing/2014/main" val="29344872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1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it-IT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0" lang="it-IT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</m:t>
                                </m:r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~  Ɲ</m:t>
                                </m:r>
                                <m:d>
                                  <m:dPr>
                                    <m:ctrlPr>
                                      <a:rPr kumimoji="0" lang="it-IT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it-IT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0,</m:t>
                                    </m:r>
                                    <m:sSub>
                                      <m:sSubPr>
                                        <m:ctrlPr>
                                          <a:rPr kumimoji="0" lang="it-IT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it-IT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0" lang="it-IT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kumimoji="0" lang="it-IT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di osservazione delle misure del GPS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9622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b>
                                    <m:r>
                                      <a:rPr lang="el-GR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Ɲ</m:t>
                                </m:r>
                                <m:d>
                                  <m:dPr>
                                    <m:ctrlP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>
                                      <m:sSubPr>
                                        <m:ctrlPr>
                                          <a:rPr lang="it-IT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Ξ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di misura giroscopio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73618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1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−10</m:t>
                                        </m:r>
                                      </m:sup>
                                    </m:sSup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𝑎𝑟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Ɲ</m:t>
                                </m:r>
                                <m:d>
                                  <m:dPr>
                                    <m:ctrlP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>
                                      <m:sSubPr>
                                        <m:ctrlPr>
                                          <a:rPr lang="it-IT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Ξ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</a:t>
                          </a:r>
                          <a:r>
                            <a:rPr lang="it-IT" sz="1400" b="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bias</a:t>
                          </a:r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 sensori</a:t>
                          </a:r>
                          <a:b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</a:br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 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1957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16">
                <a:extLst>
                  <a:ext uri="{FF2B5EF4-FFF2-40B4-BE49-F238E27FC236}">
                    <a16:creationId xmlns:a16="http://schemas.microsoft.com/office/drawing/2014/main" id="{DC178B00-FC85-ED56-413E-70B774F3C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5613095"/>
                  </p:ext>
                </p:extLst>
              </p:nvPr>
            </p:nvGraphicFramePr>
            <p:xfrm>
              <a:off x="541538" y="2978212"/>
              <a:ext cx="11087113" cy="13312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12074218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576816678"/>
                        </a:ext>
                      </a:extLst>
                    </a:gridCol>
                    <a:gridCol w="5668447">
                      <a:extLst>
                        <a:ext uri="{9D8B030D-6E8A-4147-A177-3AD203B41FA5}">
                          <a16:colId xmlns:a16="http://schemas.microsoft.com/office/drawing/2014/main" val="2934487211"/>
                        </a:ext>
                      </a:extLst>
                    </a:gridCol>
                  </a:tblGrid>
                  <a:tr h="40652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5" t="-2985" r="-309438" b="-231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0" t="-2985" r="-210135" b="-231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di osservazione delle misure del GPS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9622969"/>
                      </a:ext>
                    </a:extLst>
                  </a:tr>
                  <a:tr h="40652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5" t="-102985" r="-309438" b="-131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0" t="-102985" r="-210135" b="-131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di misura giroscopio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73618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5" t="-160000" r="-309438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0" t="-160000" r="-210135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</a:t>
                          </a:r>
                          <a:r>
                            <a:rPr lang="it-IT" sz="1400" b="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bias</a:t>
                          </a:r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 sensori</a:t>
                          </a:r>
                          <a:b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</a:br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 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195786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uppo 13">
            <a:extLst>
              <a:ext uri="{FF2B5EF4-FFF2-40B4-BE49-F238E27FC236}">
                <a16:creationId xmlns:a16="http://schemas.microsoft.com/office/drawing/2014/main" id="{F576CD4B-A857-AE59-DD18-910F7B0451A7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10895AC-D638-0DD3-D165-E5C721EB271C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18D2B3B4-A2CA-AFE8-6173-CE6603FF6ACF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B55EDCE-036C-C3F2-82A8-D38BEE32D50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B6B42538-29A8-F439-9B17-1837FFC5EC9E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4599C4A3-ABEA-4681-4C01-A1744E37A1FC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9CD38175-0B80-708D-B62C-F1AD39AC8E73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GUADAGNI FILTRI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10BB8105-17F0-FAF3-2E8F-F45598212A7F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364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455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6397661-AC0D-600F-42AF-F2A0C1C9C491}"/>
              </a:ext>
            </a:extLst>
          </p:cNvPr>
          <p:cNvSpPr txBox="1"/>
          <p:nvPr/>
        </p:nvSpPr>
        <p:spPr>
          <a:xfrm>
            <a:off x="541538" y="793092"/>
            <a:ext cx="1906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ATTITUDE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A985E8-A1D1-A63A-B7DB-58E251B82EA3}"/>
                  </a:ext>
                </a:extLst>
              </p:cNvPr>
              <p:cNvSpPr txBox="1"/>
              <p:nvPr/>
            </p:nvSpPr>
            <p:spPr>
              <a:xfrm>
                <a:off x="941034" y="1740672"/>
                <a:ext cx="99206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dirty="0">
                    <a:latin typeface="Georgia" panose="02040502050405020303" pitchFamily="18" charset="0"/>
                  </a:rPr>
                  <a:t>Sono stati impiegati due procedimenti diversi per il calcolo dei coefficienti a regime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m:rPr>
                        <m:nor/>
                      </m:rPr>
                      <a:rPr lang="it-IT" sz="1400" b="0" i="0" dirty="0" smtClean="0">
                        <a:latin typeface="Georgia" panose="02040502050405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dirty="0" smtClean="0">
                        <a:latin typeface="Georgia" panose="02040502050405020303" pitchFamily="18" charset="0"/>
                      </a:rPr>
                      <m:t>e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 dirty="0">
                    <a:latin typeface="Georgia" panose="02040502050405020303" pitchFamily="18" charset="0"/>
                  </a:rPr>
                  <a:t>  impiegati nell’</a:t>
                </a:r>
                <a:r>
                  <a:rPr lang="it-IT" sz="1400" dirty="0" err="1">
                    <a:latin typeface="Georgia" panose="02040502050405020303" pitchFamily="18" charset="0"/>
                  </a:rPr>
                  <a:t>Attitude</a:t>
                </a:r>
                <a:r>
                  <a:rPr lang="it-IT" sz="1400" dirty="0">
                    <a:latin typeface="Georgia" panose="02040502050405020303" pitchFamily="18" charset="0"/>
                  </a:rPr>
                  <a:t> filter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A985E8-A1D1-A63A-B7DB-58E251B82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34" y="1740672"/>
                <a:ext cx="9920601" cy="307777"/>
              </a:xfrm>
              <a:prstGeom prst="rect">
                <a:avLst/>
              </a:prstGeom>
              <a:blipFill>
                <a:blip r:embed="rId2"/>
                <a:stretch>
                  <a:fillRect l="-184" t="-6000" b="-1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lemento grafico 7" descr="Badge 1 contorno">
            <a:extLst>
              <a:ext uri="{FF2B5EF4-FFF2-40B4-BE49-F238E27FC236}">
                <a16:creationId xmlns:a16="http://schemas.microsoft.com/office/drawing/2014/main" id="{4064F93D-0EBB-C48E-ACB1-415E67282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018" y="2709000"/>
            <a:ext cx="720000" cy="720000"/>
          </a:xfrm>
          <a:prstGeom prst="rect">
            <a:avLst/>
          </a:prstGeom>
        </p:spPr>
      </p:pic>
      <p:pic>
        <p:nvPicPr>
          <p:cNvPr id="10" name="Elemento grafico 9" descr="Badge contorno">
            <a:extLst>
              <a:ext uri="{FF2B5EF4-FFF2-40B4-BE49-F238E27FC236}">
                <a16:creationId xmlns:a16="http://schemas.microsoft.com/office/drawing/2014/main" id="{B3F49327-99D3-04B4-AD86-CF36D9572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8018" y="5344908"/>
            <a:ext cx="720000" cy="720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67364D1-4DDC-8515-9437-B99D6C4EDE60}"/>
              </a:ext>
            </a:extLst>
          </p:cNvPr>
          <p:cNvSpPr txBox="1"/>
          <p:nvPr/>
        </p:nvSpPr>
        <p:spPr>
          <a:xfrm>
            <a:off x="2636668" y="2902998"/>
            <a:ext cx="9348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Soluzione dell’ARE (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Algebraic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Riccati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equation</a:t>
            </a:r>
            <a:r>
              <a:rPr lang="it-IT" sz="1600" dirty="0">
                <a:latin typeface="Georgia" panose="02040502050405020303" pitchFamily="18" charset="0"/>
              </a:rPr>
              <a:t>) attraverso il comando </a:t>
            </a:r>
            <a:r>
              <a:rPr lang="it-IT" sz="1600" b="1" dirty="0" err="1">
                <a:solidFill>
                  <a:schemeClr val="accent2"/>
                </a:solidFill>
                <a:latin typeface="Georgia" panose="02040502050405020303" pitchFamily="18" charset="0"/>
              </a:rPr>
              <a:t>idare</a:t>
            </a:r>
            <a:r>
              <a:rPr lang="it-IT" sz="1600" dirty="0">
                <a:latin typeface="Georgia" panose="02040502050405020303" pitchFamily="18" charset="0"/>
              </a:rPr>
              <a:t> di Matlab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utoShape 2" descr="{\displaystyle A^{T}P+PA-PBR^{-1}B^{T}P+Q=0\,}">
                <a:extLst>
                  <a:ext uri="{FF2B5EF4-FFF2-40B4-BE49-F238E27FC236}">
                    <a16:creationId xmlns:a16="http://schemas.microsoft.com/office/drawing/2014/main" id="{EBBF63EF-EE73-6815-7F80-A70F239F59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47255" y="3302027"/>
                <a:ext cx="8737599" cy="1698619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600" dirty="0">
                    <a:latin typeface="Georgia" panose="02040502050405020303" pitchFamily="18" charset="0"/>
                  </a:rPr>
                  <a:t>[X,K,L] = </a:t>
                </a:r>
                <a:r>
                  <a:rPr lang="en-US" sz="1600" dirty="0" err="1">
                    <a:latin typeface="Georgia" panose="02040502050405020303" pitchFamily="18" charset="0"/>
                  </a:rPr>
                  <a:t>idare</a:t>
                </a:r>
                <a:r>
                  <a:rPr lang="en-US" sz="1600" dirty="0">
                    <a:latin typeface="Georgia" panose="02040502050405020303" pitchFamily="18" charset="0"/>
                  </a:rPr>
                  <a:t>(A,B,Q,R,S,E)  </a:t>
                </a:r>
                <a:r>
                  <a:rPr lang="en-US" sz="1600" dirty="0" err="1">
                    <a:latin typeface="Georgia" panose="02040502050405020303" pitchFamily="18" charset="0"/>
                  </a:rPr>
                  <a:t>calcola</a:t>
                </a:r>
                <a:r>
                  <a:rPr lang="en-US" sz="1600" dirty="0">
                    <a:latin typeface="Georgia" panose="02040502050405020303" pitchFamily="18" charset="0"/>
                  </a:rPr>
                  <a:t> 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Georgia" panose="02040502050405020303" pitchFamily="18" charset="0"/>
                  </a:rPr>
                  <a:t>the unique stabilizing solution X,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Georgia" panose="02040502050405020303" pitchFamily="18" charset="0"/>
                  </a:rPr>
                  <a:t>state-feedback gain K,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Georgia" panose="02040502050405020303" pitchFamily="18" charset="0"/>
                  </a:rPr>
                  <a:t> closed-loop eigenvalues L </a:t>
                </a:r>
              </a:p>
              <a:p>
                <a:r>
                  <a:rPr lang="en-US" sz="1600" dirty="0">
                    <a:latin typeface="Georgia" panose="02040502050405020303" pitchFamily="18" charset="0"/>
                  </a:rPr>
                  <a:t>of the following discrete-time algebraic </a:t>
                </a:r>
                <a:r>
                  <a:rPr lang="en-US" sz="1600" dirty="0" err="1">
                    <a:latin typeface="Georgia" panose="02040502050405020303" pitchFamily="18" charset="0"/>
                  </a:rPr>
                  <a:t>Riccati</a:t>
                </a:r>
                <a:r>
                  <a:rPr lang="en-US" sz="1600" dirty="0">
                    <a:latin typeface="Georgia" panose="02040502050405020303" pitchFamily="18" charset="0"/>
                  </a:rPr>
                  <a:t>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dirty="0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dirty="0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it-IT" b="0" i="1" dirty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it-IT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𝑋𝐸</m:t>
                      </m:r>
                      <m:r>
                        <a:rPr lang="it-IT" b="0" i="1" dirty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−(</m:t>
                      </m:r>
                      <m:sSup>
                        <m:sSupPr>
                          <m:ctrlPr>
                            <a:rPr lang="it-IT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𝑋𝐵</m:t>
                      </m:r>
                      <m:r>
                        <a:rPr lang="it-IT" b="0" i="1" dirty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b="0" i="1" dirty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it-IT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it-IT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𝑋𝐵</m:t>
                      </m:r>
                      <m:r>
                        <a:rPr lang="it-IT" b="0" i="1" dirty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 dirty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)−1</m:t>
                      </m:r>
                      <m:sSup>
                        <m:sSupPr>
                          <m:ctrlPr>
                            <a:rPr lang="it-IT" b="0" i="1" dirty="0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dirty="0">
                                  <a:solidFill>
                                    <a:srgbClr val="21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dirty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it-IT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it-IT" b="0" i="1" dirty="0" smtClean="0">
                                  <a:solidFill>
                                    <a:srgbClr val="21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𝑋𝐵</m:t>
                              </m:r>
                              <m:r>
                                <a:rPr lang="it-IT" b="0" i="1" dirty="0">
                                  <a:solidFill>
                                    <a:srgbClr val="21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dirty="0">
                                  <a:solidFill>
                                    <a:srgbClr val="21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  <m:sup>
                          <m:r>
                            <a:rPr lang="it-IT" b="0" i="1" dirty="0" smtClean="0">
                              <a:solidFill>
                                <a:srgbClr val="21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dirty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it-IT" dirty="0"/>
              </a:p>
              <a:p>
                <a:r>
                  <a:rPr lang="en-US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AutoShape 2" descr="{\displaystyle A^{T}P+PA-PBR^{-1}B^{T}P+Q=0\,}">
                <a:extLst>
                  <a:ext uri="{FF2B5EF4-FFF2-40B4-BE49-F238E27FC236}">
                    <a16:creationId xmlns:a16="http://schemas.microsoft.com/office/drawing/2014/main" id="{EBBF63EF-EE73-6815-7F80-A70F239F5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7255" y="3302027"/>
                <a:ext cx="8737599" cy="1698619"/>
              </a:xfrm>
              <a:prstGeom prst="rect">
                <a:avLst/>
              </a:prstGeom>
              <a:blipFill>
                <a:blip r:embed="rId7"/>
                <a:stretch>
                  <a:fillRect l="-419" t="-107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utoShape 4" descr="{\displaystyle A^{T}P+PA-PBR^{-1}B^{T}P+Q=0\,}">
            <a:extLst>
              <a:ext uri="{FF2B5EF4-FFF2-40B4-BE49-F238E27FC236}">
                <a16:creationId xmlns:a16="http://schemas.microsoft.com/office/drawing/2014/main" id="{4B576458-2D37-4C6A-9762-8144858D53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8ABE84E-C86C-19B5-CDCC-FE2B0AF095A5}"/>
              </a:ext>
            </a:extLst>
          </p:cNvPr>
          <p:cNvSpPr txBox="1"/>
          <p:nvPr/>
        </p:nvSpPr>
        <p:spPr>
          <a:xfrm>
            <a:off x="2636668" y="5535631"/>
            <a:ext cx="9348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Costruire un filtro di </a:t>
            </a:r>
            <a:r>
              <a:rPr lang="it-IT" sz="1600" dirty="0" err="1">
                <a:latin typeface="Georgia" panose="02040502050405020303" pitchFamily="18" charset="0"/>
              </a:rPr>
              <a:t>Kalman</a:t>
            </a:r>
            <a:r>
              <a:rPr lang="it-IT" sz="1600" dirty="0">
                <a:latin typeface="Georgia" panose="02040502050405020303" pitchFamily="18" charset="0"/>
              </a:rPr>
              <a:t> ed attraverso </a:t>
            </a:r>
            <a:r>
              <a:rPr lang="it-IT" sz="1600" dirty="0" err="1">
                <a:latin typeface="Georgia" panose="02040502050405020303" pitchFamily="18" charset="0"/>
              </a:rPr>
              <a:t>Simulink</a:t>
            </a:r>
            <a:r>
              <a:rPr lang="it-IT" sz="1600" dirty="0">
                <a:latin typeface="Georgia" panose="02040502050405020303" pitchFamily="18" charset="0"/>
              </a:rPr>
              <a:t> estrarre i valori a convergenza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10D1CC9D-DB76-E5E0-9158-990BE2A69BF1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85958AF-2F8E-D22A-76ED-7388FE0247F7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E808196-14EC-8C0D-69B9-3DD5DE4C6897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D08ABBC1-D15C-2166-CE11-6A5B68C0F1E8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3C6C374-6EE1-2107-A166-8127E80B92A0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3E4FC75D-FF3B-AE5F-CCD3-5B89AC4695F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31346337-DD38-4DC5-20FA-978020BDAA84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GUADAGNI FILTRI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52ED58F8-A145-7722-9EAB-937B04E06678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503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455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6BB1347-9A4D-846A-4F80-C6EB515805B6}"/>
              </a:ext>
            </a:extLst>
          </p:cNvPr>
          <p:cNvGrpSpPr/>
          <p:nvPr/>
        </p:nvGrpSpPr>
        <p:grpSpPr>
          <a:xfrm>
            <a:off x="275207" y="2273795"/>
            <a:ext cx="3960000" cy="1859362"/>
            <a:chOff x="275207" y="2310179"/>
            <a:chExt cx="3960000" cy="1859362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773DF299-4E71-2C27-BC8B-0457F904F059}"/>
                </a:ext>
              </a:extLst>
            </p:cNvPr>
            <p:cNvSpPr/>
            <p:nvPr/>
          </p:nvSpPr>
          <p:spPr>
            <a:xfrm>
              <a:off x="275207" y="2310179"/>
              <a:ext cx="3960000" cy="1854000"/>
            </a:xfrm>
            <a:prstGeom prst="rect">
              <a:avLst/>
            </a:prstGeom>
            <a:solidFill>
              <a:srgbClr val="8CAB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15A66640-C682-538A-9198-D4F0E95B5A4B}"/>
                    </a:ext>
                  </a:extLst>
                </p:cNvPr>
                <p:cNvSpPr txBox="1"/>
                <p:nvPr/>
              </p:nvSpPr>
              <p:spPr>
                <a:xfrm>
                  <a:off x="291080" y="2721965"/>
                  <a:ext cx="3195962" cy="14475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spc="-15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pc="-150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sz="1400" b="0" i="1" spc="-15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it-IT" sz="1400" i="1" spc="-15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400" i="1" spc="-15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1400" i="1" spc="-150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it-IT" sz="1400" i="1" spc="-150" dirty="0" smtClean="0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2911</m:t>
                                  </m:r>
                                </m:e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i="1" spc="-150" dirty="0" smtClean="0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2911</m:t>
                                  </m:r>
                                </m:e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i="1" spc="-150" dirty="0" smtClean="0">
                                      <a:latin typeface="Cambria Math" panose="02040503050406030204" pitchFamily="18" charset="0"/>
                                    </a:rPr>
                                    <m:t>0. </m:t>
                                  </m:r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400" i="1" spc="-150" dirty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sz="1400" spc="-150" dirty="0"/>
                </a:p>
                <a:p>
                  <a:endParaRPr lang="it-IT" sz="1400" spc="-150" dirty="0"/>
                </a:p>
                <a:p>
                  <a:pPr algn="r"/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1400" i="1" spc="-15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pc="-150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1400" b="0" i="1" spc="-15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it-IT" sz="1400" i="1" spc="-150" dirty="0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it-IT" sz="1400" i="1" spc="-15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pc="-150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1400" b="0" i="1" spc="-150" dirty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1400" i="1" spc="-15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400" i="1" spc="-150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it-IT" sz="1400" spc="-15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it-IT" sz="1400" spc="-150" dirty="0" smtClean="0"/>
                                  <m:t>0.</m:t>
                                </m:r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9413</m:t>
                                </m:r>
                              </m:e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it-IT" sz="1400" spc="-15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it-IT" sz="1400" spc="-150" dirty="0"/>
                                  <m:t>0.</m:t>
                                </m:r>
                                <m:r>
                                  <a:rPr lang="it-IT" sz="1400" i="1" spc="-150" dirty="0">
                                    <a:latin typeface="Cambria Math" panose="02040503050406030204" pitchFamily="18" charset="0"/>
                                  </a:rPr>
                                  <m:t>9413</m:t>
                                </m:r>
                              </m:e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it-IT" sz="1400" spc="-15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it-IT" sz="1400" spc="-150" dirty="0"/>
                                  <m:t>0.</m:t>
                                </m:r>
                                <m:r>
                                  <a:rPr lang="it-IT" sz="1400" i="1" spc="-150" dirty="0">
                                    <a:latin typeface="Cambria Math" panose="02040503050406030204" pitchFamily="18" charset="0"/>
                                  </a:rPr>
                                  <m:t>9413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it-IT" sz="1400" spc="-15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15A66640-C682-538A-9198-D4F0E95B5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080" y="2721965"/>
                  <a:ext cx="3195962" cy="14475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1CD6B389-61B1-BB1F-28FC-435491AD2179}"/>
                </a:ext>
              </a:extLst>
            </p:cNvPr>
            <p:cNvSpPr txBox="1"/>
            <p:nvPr/>
          </p:nvSpPr>
          <p:spPr>
            <a:xfrm>
              <a:off x="275207" y="2329441"/>
              <a:ext cx="3935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Georgia" panose="02040502050405020303" pitchFamily="18" charset="0"/>
                </a:rPr>
                <a:t>Coefficienti ottenuti come soluzione della ARE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8C299CEF-15E4-B4C3-4C31-5BD2A53ECAB9}"/>
              </a:ext>
            </a:extLst>
          </p:cNvPr>
          <p:cNvGrpSpPr/>
          <p:nvPr/>
        </p:nvGrpSpPr>
        <p:grpSpPr>
          <a:xfrm>
            <a:off x="4595605" y="3334150"/>
            <a:ext cx="3469998" cy="1854000"/>
            <a:chOff x="4456375" y="3474224"/>
            <a:chExt cx="3469998" cy="1854000"/>
          </a:xfrm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49475B97-54BD-51B1-EA4D-53CE8BB66B17}"/>
                </a:ext>
              </a:extLst>
            </p:cNvPr>
            <p:cNvSpPr/>
            <p:nvPr/>
          </p:nvSpPr>
          <p:spPr>
            <a:xfrm>
              <a:off x="4634455" y="3474224"/>
              <a:ext cx="3283773" cy="1854000"/>
            </a:xfrm>
            <a:prstGeom prst="rect">
              <a:avLst/>
            </a:prstGeom>
            <a:solidFill>
              <a:srgbClr val="A4A8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90319E5A-3A6F-FFBE-2DE6-DFA127965EA7}"/>
                    </a:ext>
                  </a:extLst>
                </p:cNvPr>
                <p:cNvSpPr txBox="1"/>
                <p:nvPr/>
              </p:nvSpPr>
              <p:spPr>
                <a:xfrm>
                  <a:off x="4456375" y="3796630"/>
                  <a:ext cx="3469998" cy="14475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𝑎𝑟𝑡𝑖𝑐𝑜𝑙𝑜</m:t>
                            </m:r>
                          </m:sub>
                        </m:sSub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1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0.297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0.297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0.297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sz="1400" dirty="0"/>
                </a:p>
                <a:p>
                  <a:endParaRPr lang="it-IT" sz="1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𝑎𝑟𝑡𝑖𝑐𝑜𝑙𝑜</m:t>
                            </m:r>
                          </m:sub>
                        </m:sSub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 =</m:t>
                        </m:r>
                        <m:sSup>
                          <m:sSupPr>
                            <m:ctrlPr>
                              <a:rPr lang="it-IT" sz="1400" i="1" spc="-150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i="1" spc="-150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i="1" spc="-15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400" b="0" i="1" spc="-15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it-IT" sz="1400" i="1" spc="-15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1400" i="1" spc="-150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it-IT" sz="1400" spc="-150" dirty="0"/>
                                    <m:t>0.</m:t>
                                  </m:r>
                                  <m:r>
                                    <a:rPr lang="it-IT" sz="1400" i="1" spc="-150" dirty="0">
                                      <a:latin typeface="Cambria Math" panose="02040503050406030204" pitchFamily="18" charset="0"/>
                                    </a:rPr>
                                    <m:t>94</m:t>
                                  </m:r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it-IT" sz="1400" i="1" spc="-15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i="1" spc="-15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i="1" spc="-15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it-IT" sz="1400" spc="-150" dirty="0"/>
                                    <m:t>0.</m:t>
                                  </m:r>
                                  <m:r>
                                    <a:rPr lang="it-IT" sz="1400" i="1" spc="-150" dirty="0">
                                      <a:latin typeface="Cambria Math" panose="02040503050406030204" pitchFamily="18" charset="0"/>
                                    </a:rPr>
                                    <m:t>941</m:t>
                                  </m:r>
                                </m:e>
                                <m:e>
                                  <m:r>
                                    <a:rPr lang="it-IT" sz="1400" i="1" spc="-15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i="1" spc="-15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i="1" spc="-15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it-IT" sz="1400" spc="-150" dirty="0"/>
                                    <m:t>0.</m:t>
                                  </m:r>
                                  <m:r>
                                    <a:rPr lang="it-IT" sz="1400" i="1" spc="-150" dirty="0">
                                      <a:latin typeface="Cambria Math" panose="02040503050406030204" pitchFamily="18" charset="0"/>
                                    </a:rPr>
                                    <m:t>941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90319E5A-3A6F-FFBE-2DE6-DFA127965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375" y="3796630"/>
                  <a:ext cx="3469998" cy="14475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1E87F09-4983-6CE1-62C2-C01FEC7660E0}"/>
                </a:ext>
              </a:extLst>
            </p:cNvPr>
            <p:cNvSpPr txBox="1"/>
            <p:nvPr/>
          </p:nvSpPr>
          <p:spPr>
            <a:xfrm>
              <a:off x="4702081" y="3474224"/>
              <a:ext cx="30960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>
                  <a:latin typeface="Georgia" panose="02040502050405020303" pitchFamily="18" charset="0"/>
                </a:rPr>
                <a:t>Coefficienti proposti dall’articolo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0704AA25-6C7C-EF1C-F880-88D8B12596B4}"/>
              </a:ext>
            </a:extLst>
          </p:cNvPr>
          <p:cNvGrpSpPr/>
          <p:nvPr/>
        </p:nvGrpSpPr>
        <p:grpSpPr>
          <a:xfrm>
            <a:off x="8489674" y="2276476"/>
            <a:ext cx="3195962" cy="1854000"/>
            <a:chOff x="8489674" y="2237411"/>
            <a:chExt cx="3195962" cy="1854000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7FCE27B5-8FDD-95EC-D05E-81BA698198B0}"/>
                </a:ext>
              </a:extLst>
            </p:cNvPr>
            <p:cNvSpPr/>
            <p:nvPr/>
          </p:nvSpPr>
          <p:spPr>
            <a:xfrm>
              <a:off x="8538010" y="2237411"/>
              <a:ext cx="3067758" cy="1854000"/>
            </a:xfrm>
            <a:prstGeom prst="rect">
              <a:avLst/>
            </a:prstGeom>
            <a:solidFill>
              <a:srgbClr val="BBA0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sellaDiTesto 15">
                  <a:extLst>
                    <a:ext uri="{FF2B5EF4-FFF2-40B4-BE49-F238E27FC236}">
                      <a16:creationId xmlns:a16="http://schemas.microsoft.com/office/drawing/2014/main" id="{ABA54212-A77D-5A19-10F2-6FE222F77732}"/>
                    </a:ext>
                  </a:extLst>
                </p:cNvPr>
                <p:cNvSpPr txBox="1"/>
                <p:nvPr/>
              </p:nvSpPr>
              <p:spPr>
                <a:xfrm>
                  <a:off x="8489674" y="2594428"/>
                  <a:ext cx="3195962" cy="1479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it-IT" sz="1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1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.9 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.9 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.9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sz="1400" dirty="0"/>
                </a:p>
                <a:p>
                  <a:endParaRPr lang="it-IT" sz="1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1400" i="1" spc="-150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i="1" spc="-150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i="1" spc="-150" dirty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it-IT" sz="1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1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it-IT" sz="1400" b="0" i="0" dirty="0" smtClean="0">
                                      <a:latin typeface="Cambria Math" panose="02040503050406030204" pitchFamily="18" charset="0"/>
                                    </a:rPr>
                                    <m:t>1.8823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it-IT" sz="1400" dirty="0">
                                      <a:latin typeface="Cambria Math" panose="02040503050406030204" pitchFamily="18" charset="0"/>
                                    </a:rPr>
                                    <m:t>1.8823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it-IT" sz="1400" dirty="0">
                                      <a:latin typeface="Cambria Math" panose="02040503050406030204" pitchFamily="18" charset="0"/>
                                    </a:rPr>
                                    <m:t>1.8823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16" name="CasellaDiTesto 15">
                  <a:extLst>
                    <a:ext uri="{FF2B5EF4-FFF2-40B4-BE49-F238E27FC236}">
                      <a16:creationId xmlns:a16="http://schemas.microsoft.com/office/drawing/2014/main" id="{ABA54212-A77D-5A19-10F2-6FE222F77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9674" y="2594428"/>
                  <a:ext cx="3195962" cy="14794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CCADB32B-1475-EE0D-83C7-F2155F6591DC}"/>
                </a:ext>
              </a:extLst>
            </p:cNvPr>
            <p:cNvSpPr txBox="1"/>
            <p:nvPr/>
          </p:nvSpPr>
          <p:spPr>
            <a:xfrm>
              <a:off x="8814544" y="2270641"/>
              <a:ext cx="25086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>
                  <a:latin typeface="Georgia" panose="02040502050405020303" pitchFamily="18" charset="0"/>
                </a:rPr>
                <a:t>Delta coefficienti ARE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A4F4914-417F-070A-0507-851CBE0EF1B6}"/>
              </a:ext>
            </a:extLst>
          </p:cNvPr>
          <p:cNvSpPr txBox="1"/>
          <p:nvPr/>
        </p:nvSpPr>
        <p:spPr>
          <a:xfrm>
            <a:off x="541538" y="793092"/>
            <a:ext cx="1906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ATTITUDE</a:t>
            </a:r>
            <a:endParaRPr lang="it-IT" dirty="0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CAAB2C83-3252-4B72-2FAB-5A2BADF95C3A}"/>
              </a:ext>
            </a:extLst>
          </p:cNvPr>
          <p:cNvGrpSpPr/>
          <p:nvPr/>
        </p:nvGrpSpPr>
        <p:grpSpPr>
          <a:xfrm>
            <a:off x="122498" y="4429309"/>
            <a:ext cx="4271947" cy="1862255"/>
            <a:chOff x="122498" y="4401224"/>
            <a:chExt cx="4271947" cy="1862255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5EEF39FF-F3CE-38F9-E5D7-B8A59220C935}"/>
                </a:ext>
              </a:extLst>
            </p:cNvPr>
            <p:cNvSpPr/>
            <p:nvPr/>
          </p:nvSpPr>
          <p:spPr>
            <a:xfrm>
              <a:off x="275207" y="4408655"/>
              <a:ext cx="3959382" cy="1854824"/>
            </a:xfrm>
            <a:prstGeom prst="rect">
              <a:avLst/>
            </a:prstGeom>
            <a:solidFill>
              <a:srgbClr val="A4BF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D804E314-84EB-3BC5-CB91-3F873E7D21FE}"/>
                    </a:ext>
                  </a:extLst>
                </p:cNvPr>
                <p:cNvSpPr txBox="1"/>
                <p:nvPr/>
              </p:nvSpPr>
              <p:spPr>
                <a:xfrm>
                  <a:off x="400359" y="4754347"/>
                  <a:ext cx="3195962" cy="1509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spc="-15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pc="-150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sz="1400" b="0" i="1" spc="-15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it-IT" sz="1400" i="1" spc="-15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400" i="1" spc="-15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1400" i="1" spc="-150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it-IT" sz="1400" i="1" spc="-150" dirty="0" smtClean="0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2255</m:t>
                                  </m:r>
                                </m:e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i="1" spc="-150" dirty="0">
                                      <a:latin typeface="Cambria Math" panose="02040503050406030204" pitchFamily="18" charset="0"/>
                                    </a:rPr>
                                    <m:t>0.2255</m:t>
                                  </m:r>
                                </m:e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spc="-15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i="1" spc="-150" dirty="0">
                                      <a:latin typeface="Cambria Math" panose="02040503050406030204" pitchFamily="18" charset="0"/>
                                    </a:rPr>
                                    <m:t>0.2255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sz="1800" spc="-150" dirty="0"/>
                </a:p>
                <a:p>
                  <a:pPr algn="r"/>
                  <a:endParaRPr lang="it-IT" sz="1800" spc="-150" dirty="0"/>
                </a:p>
                <a:p>
                  <a:pPr algn="r"/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1400" i="1" spc="-15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pc="-150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1400" b="0" i="1" spc="-15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it-IT" sz="1400" i="1" spc="-150" dirty="0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it-IT" sz="1400" i="1" spc="-15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pc="-150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1400" b="0" i="1" spc="-150" dirty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1400" i="1" spc="-15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400" i="1" spc="-150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it-IT" sz="1400" b="0" i="0" spc="-15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it-IT" sz="1400" spc="-150" dirty="0" smtClean="0"/>
                                  <m:t>0.</m:t>
                                </m:r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6264</m:t>
                                </m:r>
                              </m:e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it-IT" sz="1400" spc="-15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it-IT" sz="1400" spc="-150" dirty="0"/>
                                  <m:t>0.</m:t>
                                </m:r>
                                <m:r>
                                  <a:rPr lang="it-IT" sz="1400" i="1" spc="-150" dirty="0">
                                    <a:latin typeface="Cambria Math" panose="02040503050406030204" pitchFamily="18" charset="0"/>
                                  </a:rPr>
                                  <m:t>6264</m:t>
                                </m:r>
                              </m:e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400" b="0" i="1" spc="-15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it-IT" sz="1400" spc="-15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it-IT" sz="1400" spc="-150" dirty="0"/>
                                  <m:t>0.</m:t>
                                </m:r>
                                <m:r>
                                  <a:rPr lang="it-IT" sz="1400" i="1" spc="-150" dirty="0">
                                    <a:latin typeface="Cambria Math" panose="02040503050406030204" pitchFamily="18" charset="0"/>
                                  </a:rPr>
                                  <m:t>6264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it-IT" sz="1400" spc="-15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D804E314-84EB-3BC5-CB91-3F873E7D2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359" y="4754347"/>
                  <a:ext cx="3195962" cy="15091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0AD2B29E-8C7B-BED6-586C-66E5069527D3}"/>
                </a:ext>
              </a:extLst>
            </p:cNvPr>
            <p:cNvSpPr txBox="1"/>
            <p:nvPr/>
          </p:nvSpPr>
          <p:spPr>
            <a:xfrm>
              <a:off x="122498" y="4401224"/>
              <a:ext cx="4271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Georgia" panose="02040502050405020303" pitchFamily="18" charset="0"/>
                </a:rPr>
                <a:t>Coefficienti ottenuti dal processo di simulazione</a:t>
              </a: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3F7379EB-E339-BBBF-732B-1C39A30188DD}"/>
              </a:ext>
            </a:extLst>
          </p:cNvPr>
          <p:cNvGrpSpPr/>
          <p:nvPr/>
        </p:nvGrpSpPr>
        <p:grpSpPr>
          <a:xfrm>
            <a:off x="8470904" y="4433436"/>
            <a:ext cx="3195962" cy="1854000"/>
            <a:chOff x="8470904" y="4465648"/>
            <a:chExt cx="3195962" cy="1854000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565D1278-C92C-0962-5ACE-FB1E43B861BF}"/>
                </a:ext>
              </a:extLst>
            </p:cNvPr>
            <p:cNvSpPr/>
            <p:nvPr/>
          </p:nvSpPr>
          <p:spPr>
            <a:xfrm>
              <a:off x="8538008" y="4465648"/>
              <a:ext cx="3067759" cy="1854000"/>
            </a:xfrm>
            <a:prstGeom prst="rect">
              <a:avLst/>
            </a:prstGeom>
            <a:solidFill>
              <a:srgbClr val="9D85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E0D46BE5-CF5A-89B8-DE44-DD2E99DC6E8B}"/>
                    </a:ext>
                  </a:extLst>
                </p:cNvPr>
                <p:cNvSpPr txBox="1"/>
                <p:nvPr/>
              </p:nvSpPr>
              <p:spPr>
                <a:xfrm>
                  <a:off x="8470904" y="4812095"/>
                  <a:ext cx="3195962" cy="14562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1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1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0.0715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0.0715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0.071</m:t>
                                  </m:r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sz="1400" dirty="0"/>
                </a:p>
                <a:p>
                  <a:endParaRPr lang="it-IT" sz="1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sz="1400" i="1" spc="-150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i="1" spc="-150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i="1" spc="-150" dirty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it-IT" sz="1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sz="1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it-IT" sz="1400" dirty="0">
                                      <a:latin typeface="Cambria Math" panose="02040503050406030204" pitchFamily="18" charset="0"/>
                                    </a:rPr>
                                    <m:t>1.</m:t>
                                  </m:r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5674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it-IT" sz="1400" dirty="0">
                                      <a:latin typeface="Cambria Math" panose="02040503050406030204" pitchFamily="18" charset="0"/>
                                    </a:rPr>
                                    <m:t>1.</m:t>
                                  </m:r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5674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it-IT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it-IT" sz="1400" dirty="0">
                                      <a:latin typeface="Cambria Math" panose="02040503050406030204" pitchFamily="18" charset="0"/>
                                    </a:rPr>
                                    <m:t>1.</m:t>
                                  </m:r>
                                  <m:r>
                                    <a:rPr lang="it-IT" sz="1400" i="1" dirty="0">
                                      <a:latin typeface="Cambria Math" panose="02040503050406030204" pitchFamily="18" charset="0"/>
                                    </a:rPr>
                                    <m:t>5674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E0D46BE5-CF5A-89B8-DE44-DD2E99DC6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904" y="4812095"/>
                  <a:ext cx="3195962" cy="14562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9E690226-9194-6FEC-6073-CA8D980B1BBA}"/>
                </a:ext>
              </a:extLst>
            </p:cNvPr>
            <p:cNvSpPr txBox="1"/>
            <p:nvPr/>
          </p:nvSpPr>
          <p:spPr>
            <a:xfrm>
              <a:off x="8814544" y="4504318"/>
              <a:ext cx="25086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>
                  <a:latin typeface="Georgia" panose="02040502050405020303" pitchFamily="18" charset="0"/>
                </a:rPr>
                <a:t>Delta coefficienti simulazione</a:t>
              </a: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2195B844-2683-A9C4-C1BC-EA287BB730CC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E4E1666C-EB65-F44A-0380-F816044E11C6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2C2C6B27-604D-3C79-66BF-2933CEC70D1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35" name="Rettangolo 34">
              <a:extLst>
                <a:ext uri="{FF2B5EF4-FFF2-40B4-BE49-F238E27FC236}">
                  <a16:creationId xmlns:a16="http://schemas.microsoft.com/office/drawing/2014/main" id="{A782CF1A-84FC-4BD0-F6F1-FC163AB16FCB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E1DAB51D-5F50-165A-2FDA-367D2B2F899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BB22BD4-B58F-52E4-175F-E00CDCB67CAB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2B837554-A292-CF39-7742-BAF841C264BA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GUADAGNI FILTRI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AF3C50C6-A093-18C2-BADC-57B6EE3F90A4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62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5A26E-C5B7-097A-AD1D-114564F6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30" y="455740"/>
            <a:ext cx="3339880" cy="338932"/>
          </a:xfrm>
        </p:spPr>
        <p:txBody>
          <a:bodyPr>
            <a:noAutofit/>
          </a:bodyPr>
          <a:lstStyle/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NOMENCALTURA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FDE4B79-07AF-319B-A348-FE3868B858FC}"/>
              </a:ext>
            </a:extLst>
          </p:cNvPr>
          <p:cNvSpPr/>
          <p:nvPr/>
        </p:nvSpPr>
        <p:spPr>
          <a:xfrm>
            <a:off x="0" y="0"/>
            <a:ext cx="540000" cy="1980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5C5E40F-9F7F-6845-A045-115A81666191}"/>
              </a:ext>
            </a:extLst>
          </p:cNvPr>
          <p:cNvSpPr/>
          <p:nvPr/>
        </p:nvSpPr>
        <p:spPr>
          <a:xfrm>
            <a:off x="540000" y="0"/>
            <a:ext cx="540000" cy="198000"/>
          </a:xfrm>
          <a:prstGeom prst="rect">
            <a:avLst/>
          </a:prstGeom>
          <a:solidFill>
            <a:srgbClr val="84EB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8A5231B-C81C-4850-DA89-58F42767583A}"/>
              </a:ext>
            </a:extLst>
          </p:cNvPr>
          <p:cNvSpPr/>
          <p:nvPr/>
        </p:nvSpPr>
        <p:spPr>
          <a:xfrm>
            <a:off x="1080000" y="0"/>
            <a:ext cx="540000" cy="198000"/>
          </a:xfrm>
          <a:prstGeom prst="rect">
            <a:avLst/>
          </a:prstGeom>
          <a:solidFill>
            <a:srgbClr val="B2FFF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3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05807B6-9FA4-5D22-7A93-2329F5A7D1AA}"/>
              </a:ext>
            </a:extLst>
          </p:cNvPr>
          <p:cNvSpPr/>
          <p:nvPr/>
        </p:nvSpPr>
        <p:spPr>
          <a:xfrm>
            <a:off x="1616418" y="0"/>
            <a:ext cx="540000" cy="198000"/>
          </a:xfrm>
          <a:prstGeom prst="rect">
            <a:avLst/>
          </a:prstGeom>
          <a:solidFill>
            <a:srgbClr val="D0FFF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4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36DDF4F-37BB-617E-F40A-18718C151872}"/>
              </a:ext>
            </a:extLst>
          </p:cNvPr>
          <p:cNvSpPr/>
          <p:nvPr/>
        </p:nvSpPr>
        <p:spPr>
          <a:xfrm>
            <a:off x="2156418" y="0"/>
            <a:ext cx="540000" cy="198000"/>
          </a:xfrm>
          <a:prstGeom prst="rect">
            <a:avLst/>
          </a:prstGeom>
          <a:solidFill>
            <a:srgbClr val="70D0C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5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7C83FAF-85A2-96F1-9F05-85523AF8007C}"/>
              </a:ext>
            </a:extLst>
          </p:cNvPr>
          <p:cNvSpPr/>
          <p:nvPr/>
        </p:nvSpPr>
        <p:spPr>
          <a:xfrm>
            <a:off x="3232837" y="0"/>
            <a:ext cx="8959164" cy="1980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INTRODUZIONE</a:t>
            </a:r>
            <a:endParaRPr lang="it-IT" sz="1200" b="1" spc="300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4FDCBD3-52D9-4409-3C1A-34DE47DC2CBB}"/>
              </a:ext>
            </a:extLst>
          </p:cNvPr>
          <p:cNvSpPr/>
          <p:nvPr/>
        </p:nvSpPr>
        <p:spPr>
          <a:xfrm>
            <a:off x="2692836" y="0"/>
            <a:ext cx="540000" cy="198000"/>
          </a:xfrm>
          <a:prstGeom prst="rect">
            <a:avLst/>
          </a:prstGeom>
          <a:solidFill>
            <a:srgbClr val="20B2A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spc="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E9788D5-CDE2-5FE8-7553-F35A2C665FDE}"/>
                  </a:ext>
                </a:extLst>
              </p:cNvPr>
              <p:cNvSpPr txBox="1"/>
              <p:nvPr/>
            </p:nvSpPr>
            <p:spPr>
              <a:xfrm>
                <a:off x="184554" y="955576"/>
                <a:ext cx="11880445" cy="5879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Georgia" panose="02040502050405020303" pitchFamily="18" charset="0"/>
                  </a:rPr>
                  <a:t>La notazione utilizzata è standard. </a:t>
                </a: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Distribuzione gaussiana avente 			Sarà definita con: N(µ, σ^2) </a:t>
                </a:r>
              </a:p>
              <a:p>
                <a:pPr marL="3486150" lvl="7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media </a:t>
                </a:r>
                <a14:m>
                  <m:oMath xmlns:m="http://schemas.openxmlformats.org/officeDocument/2006/math">
                    <m:r>
                      <a:rPr lang="it-IT" sz="1600" i="0" dirty="0" smtClean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</a:p>
              <a:p>
                <a:pPr marL="3486150" lvl="7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 varianza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sz="160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it-IT" sz="16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La trasposta di un vettore o di una matrice è indicata da un apice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i="0" dirty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.</a:t>
                </a: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Gli indici inferiori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160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it-IT" sz="160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it-IT" sz="160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it-IT" sz="1600" i="0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it-IT" sz="160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indicano le componenti di un vettore, ad esempio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60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it-IT" sz="1600" i="0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 i="0" dirty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600" i="0" dirty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it-IT" sz="1600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sz="1600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 i="0" dirty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600" i="0" dirty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  <m:r>
                              <a:rPr lang="it-IT" sz="1600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it-IT" sz="1600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 i="0" dirty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it-IT" sz="1600" i="0" dirty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it-IT" sz="160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. </a:t>
                </a: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Gli indici superiori e inferiori identificano il sistema di coordinate: 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sPre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è una matrice di rotazione che trasforma il vettore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sPre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nel vettore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sPre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tramite l'operazione lineare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m:rPr>
                            <m:sty m:val="p"/>
                          </m:rPr>
                          <a:rPr lang="it-IT" sz="1600" i="0" smtClean="0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it-IT" sz="160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sPre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m:rPr>
                            <m:sty m:val="p"/>
                          </m:rPr>
                          <a:rPr lang="it-IT" sz="160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sz="1600" i="0" smtClean="0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it-IT" sz="1600" i="0" smtClean="0">
                            <a:latin typeface="Cambria Math" panose="02040503050406030204" pitchFamily="18" charset="0"/>
                          </a:rPr>
                          <m:t>R</m:t>
                        </m:r>
                        <m:sPre>
                          <m:sPre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m:rPr>
                                <m:sty m:val="p"/>
                              </m:rPr>
                              <a:rPr lang="it-IT" sz="160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it-IT" sz="160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sPre>
                      </m:e>
                    </m:sPre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Siano {B} la terna di riferimento body e {E} la terna fissa Earth (in convenzione NED)</a:t>
                </a:r>
              </a:p>
              <a:p>
                <a:endParaRPr lang="it-IT" sz="1600" b="0" dirty="0">
                  <a:effectLst/>
                  <a:latin typeface="Georgia" panose="02040502050405020303" pitchFamily="18" charset="0"/>
                </a:endParaRPr>
              </a:p>
              <a:p>
                <a:r>
                  <a:rPr lang="it-IT" sz="1600" b="0" dirty="0">
                    <a:effectLst/>
                    <a:latin typeface="Georgia" panose="02040502050405020303" pitchFamily="18" charset="0"/>
                  </a:rPr>
                  <a:t>posizione, velocità e accelerazione sono indicate rispettivamente da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600" b="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600" b="0" i="1" dirty="0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16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0" dirty="0">
                    <a:effectLst/>
                    <a:latin typeface="Georgia" panose="02040502050405020303" pitchFamily="18" charset="0"/>
                  </a:rPr>
                  <a:t>e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sz="1600" b="0" dirty="0">
                  <a:effectLst/>
                  <a:latin typeface="Georgia" panose="02040502050405020303" pitchFamily="18" charset="0"/>
                </a:endParaRPr>
              </a:p>
              <a:p>
                <a:r>
                  <a:rPr lang="it-IT" sz="1600" b="0" dirty="0">
                    <a:effectLst/>
                    <a:latin typeface="Georgia" panose="02040502050405020303" pitchFamily="18" charset="0"/>
                  </a:rPr>
                  <a:t>velocità angolare del veicolo espressa in terna body è rappresentata da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effectLst/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br>
                  <a:rPr lang="it-IT" sz="1600" b="0" dirty="0">
                    <a:effectLst/>
                    <a:latin typeface="Georgia" panose="02040502050405020303" pitchFamily="18" charset="0"/>
                  </a:rPr>
                </a:br>
                <a:endParaRPr lang="it-IT" sz="1600" dirty="0">
                  <a:latin typeface="Georgia" panose="02040502050405020303" pitchFamily="18" charset="0"/>
                </a:endParaRP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Le quantità nominali, misurate e stimate sono indicate rispettivamente con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. </a:t>
                </a: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Le dimensioni dei vettori e delle matrici sono chiare dal contesto,  di solito i vettori sono elementi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matrice identità è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matrice zero è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E9788D5-CDE2-5FE8-7553-F35A2C665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54" y="955576"/>
                <a:ext cx="11880445" cy="5879687"/>
              </a:xfrm>
              <a:prstGeom prst="rect">
                <a:avLst/>
              </a:prstGeom>
              <a:blipFill>
                <a:blip r:embed="rId2"/>
                <a:stretch>
                  <a:fillRect l="-257" t="-311" b="-4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880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455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6397661-AC0D-600F-42AF-F2A0C1C9C491}"/>
              </a:ext>
            </a:extLst>
          </p:cNvPr>
          <p:cNvSpPr txBox="1"/>
          <p:nvPr/>
        </p:nvSpPr>
        <p:spPr>
          <a:xfrm>
            <a:off x="541538" y="793092"/>
            <a:ext cx="1906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POSITION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11A647-A9C9-8454-CD36-C277DCAAE29C}"/>
              </a:ext>
            </a:extLst>
          </p:cNvPr>
          <p:cNvSpPr txBox="1"/>
          <p:nvPr/>
        </p:nvSpPr>
        <p:spPr>
          <a:xfrm>
            <a:off x="275208" y="2194602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Parametri proposti nell’articolo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la 16">
                <a:extLst>
                  <a:ext uri="{FF2B5EF4-FFF2-40B4-BE49-F238E27FC236}">
                    <a16:creationId xmlns:a16="http://schemas.microsoft.com/office/drawing/2014/main" id="{2FD8C0DC-F2B9-8876-6AE4-B370EBCFA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4845548"/>
                  </p:ext>
                </p:extLst>
              </p:nvPr>
            </p:nvGraphicFramePr>
            <p:xfrm>
              <a:off x="541538" y="2702433"/>
              <a:ext cx="11087113" cy="14531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12074218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576816678"/>
                        </a:ext>
                      </a:extLst>
                    </a:gridCol>
                    <a:gridCol w="5668447">
                      <a:extLst>
                        <a:ext uri="{9D8B030D-6E8A-4147-A177-3AD203B41FA5}">
                          <a16:colId xmlns:a16="http://schemas.microsoft.com/office/drawing/2014/main" val="29344872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1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it-IT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it-IT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0" lang="it-IT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 </m:t>
                                </m:r>
                                <m:r>
                                  <a:rPr kumimoji="0" lang="it-IT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~  Ɲ</m:t>
                                </m:r>
                                <m:d>
                                  <m:dPr>
                                    <m:ctrlPr>
                                      <a:rPr kumimoji="0" lang="it-IT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it-IT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0,</m:t>
                                    </m:r>
                                    <m:sSub>
                                      <m:sSubPr>
                                        <m:ctrlPr>
                                          <a:rPr kumimoji="0" lang="it-IT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it-IT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0" lang="it-IT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kumimoji="0" lang="it-IT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di osservazione delle misure del GPS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891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5 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Ɲ</m:t>
                                </m:r>
                                <m:d>
                                  <m:dPr>
                                    <m:ctrlP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>
                                      <m:sSubPr>
                                        <m:ctrlPr>
                                          <a:rPr lang="it-IT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Ξ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di misura dell’accelerometro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73618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1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𝑎𝑟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Ɲ</m:t>
                                </m:r>
                                <m:d>
                                  <m:dPr>
                                    <m:ctrlP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>
                                      <m:sSubPr>
                                        <m:ctrlPr>
                                          <a:rPr lang="it-IT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Ξ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marL="45720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it-IT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Ɲ</m:t>
                                </m:r>
                                <m:d>
                                  <m:dPr>
                                    <m:ctrlP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0,</m:t>
                                    </m:r>
                                    <m:sSub>
                                      <m:sSubPr>
                                        <m:ctrlPr>
                                          <a:rPr lang="it-IT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Ξ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t-IT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per considerare piccoli disturbi nella posizione</a:t>
                          </a:r>
                          <a:b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</a:br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 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19578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la 16">
                <a:extLst>
                  <a:ext uri="{FF2B5EF4-FFF2-40B4-BE49-F238E27FC236}">
                    <a16:creationId xmlns:a16="http://schemas.microsoft.com/office/drawing/2014/main" id="{2FD8C0DC-F2B9-8876-6AE4-B370EBCFAE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4845548"/>
                  </p:ext>
                </p:extLst>
              </p:nvPr>
            </p:nvGraphicFramePr>
            <p:xfrm>
              <a:off x="541538" y="2702433"/>
              <a:ext cx="11087113" cy="14531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12074218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576816678"/>
                        </a:ext>
                      </a:extLst>
                    </a:gridCol>
                    <a:gridCol w="5668447">
                      <a:extLst>
                        <a:ext uri="{9D8B030D-6E8A-4147-A177-3AD203B41FA5}">
                          <a16:colId xmlns:a16="http://schemas.microsoft.com/office/drawing/2014/main" val="2934487211"/>
                        </a:ext>
                      </a:extLst>
                    </a:gridCol>
                  </a:tblGrid>
                  <a:tr h="40652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5" t="-2985" r="-309438" b="-265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0" t="-2985" r="-210135" b="-265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di osservazione delle misure del GPS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891462"/>
                      </a:ext>
                    </a:extLst>
                  </a:tr>
                  <a:tr h="40652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5" t="-102985" r="-309438" b="-165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0" t="-102985" r="-210135" b="-165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di misura dell’accelerometro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73618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5" t="-129524" r="-309438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50" t="-129524" r="-210135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Rumore Gaussiano per considerare piccoli disturbi nella posizione</a:t>
                          </a:r>
                          <a:b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</a:br>
                          <a:r>
                            <a:rPr lang="it-IT" sz="14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Georgia" panose="02040502050405020303" pitchFamily="18" charset="0"/>
                            </a:rPr>
                            <a:t> </a:t>
                          </a:r>
                          <a:endParaRPr lang="it-IT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195786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uppo 12">
            <a:extLst>
              <a:ext uri="{FF2B5EF4-FFF2-40B4-BE49-F238E27FC236}">
                <a16:creationId xmlns:a16="http://schemas.microsoft.com/office/drawing/2014/main" id="{CC58272B-F5AD-C64A-6B99-F8C859394616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F0C000A7-ACDB-2C5C-E9C6-5C3A8EA5E3A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12CC0DD8-83AD-4871-43C8-2D709625B35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5F5CDE29-5582-47EB-D324-0544DB289F90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EFACBD58-27BD-F46C-9195-573FA6E95701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9CC7B48-2B38-5E8C-237C-3BE478398DEC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A351DA2E-9866-02EA-93BD-24EC7BAD8C63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GUADAGNI FILTRI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5AF1AB60-BBDE-9AE6-6C17-75C328086D32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95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6AAF22-E815-0CE1-22E6-36F09BF1E809}"/>
              </a:ext>
            </a:extLst>
          </p:cNvPr>
          <p:cNvSpPr txBox="1"/>
          <p:nvPr/>
        </p:nvSpPr>
        <p:spPr>
          <a:xfrm>
            <a:off x="275208" y="408372"/>
            <a:ext cx="455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7E2124-8AC9-86E0-8F1B-199FFF156437}"/>
              </a:ext>
            </a:extLst>
          </p:cNvPr>
          <p:cNvSpPr txBox="1"/>
          <p:nvPr/>
        </p:nvSpPr>
        <p:spPr>
          <a:xfrm>
            <a:off x="541538" y="793092"/>
            <a:ext cx="1906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POSITION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8E386F87-B41D-50B0-4BFE-702C7CA16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92359" y="3376277"/>
                <a:ext cx="12099641" cy="7078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it-IT" altLang="it-I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it-IT" altLang="it-I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Rectangle 1">
                <a:extLst>
                  <a:ext uri="{FF2B5EF4-FFF2-40B4-BE49-F238E27FC236}">
                    <a16:creationId xmlns:a16="http://schemas.microsoft.com/office/drawing/2014/main" id="{8E386F87-B41D-50B0-4BFE-702C7CA16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92359" y="3376277"/>
                <a:ext cx="12099641" cy="707886"/>
              </a:xfrm>
              <a:prstGeom prst="rect">
                <a:avLst/>
              </a:prstGeom>
              <a:blipFill>
                <a:blip r:embed="rId2"/>
                <a:stretch>
                  <a:fillRect b="-6034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C6537F6-F399-51AA-DD95-3A9CD0480107}"/>
                  </a:ext>
                </a:extLst>
              </p:cNvPr>
              <p:cNvSpPr txBox="1"/>
              <p:nvPr/>
            </p:nvSpPr>
            <p:spPr>
              <a:xfrm>
                <a:off x="263594" y="2457149"/>
                <a:ext cx="11230315" cy="797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Georgia" panose="02040502050405020303" pitchFamily="18" charset="0"/>
                  </a:rPr>
                  <a:t>Siano il GPS e i sensori inerziali caratterizzati dal periodo di campionamento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𝐺𝑃𝑆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𝐼𝑁𝑆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rispettivamente.</a:t>
                </a:r>
              </a:p>
              <a:p>
                <a:r>
                  <a:rPr lang="it-IT" dirty="0">
                    <a:latin typeface="Georgia" panose="02040502050405020303" pitchFamily="18" charset="0"/>
                  </a:rPr>
                  <a:t>Si definisce il rapporto</a:t>
                </a:r>
                <a:r>
                  <a:rPr lang="it-IT" b="1" dirty="0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dirty="0" err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𝐺𝑃𝑆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𝐼𝑁𝑆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,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alt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it-IT" b="1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C6537F6-F399-51AA-DD95-3A9CD0480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94" y="2457149"/>
                <a:ext cx="11230315" cy="797206"/>
              </a:xfrm>
              <a:prstGeom prst="rect">
                <a:avLst/>
              </a:prstGeom>
              <a:blipFill>
                <a:blip r:embed="rId3"/>
                <a:stretch>
                  <a:fillRect l="-434" t="-3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1">
                <a:extLst>
                  <a:ext uri="{FF2B5EF4-FFF2-40B4-BE49-F238E27FC236}">
                    <a16:creationId xmlns:a16="http://schemas.microsoft.com/office/drawing/2014/main" id="{78205FA0-BEF0-A016-041F-898D443B7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46180" y="4227233"/>
                <a:ext cx="12099641" cy="5007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it-IT" altLang="it-IT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0" lang="it-IT" altLang="it-IT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sSubSup>
                                <m:sSubSupPr>
                                  <m:ctrlP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𝑏𝑘</m:t>
                                  </m:r>
                                </m:sub>
                                <m:sup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alt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altLang="it-IT" sz="2000" b="0" i="1" smtClean="0"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  <m:r>
                            <a:rPr lang="it-IT" altLang="it-IT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altLang="it-IT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altLang="it-IT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alt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alt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alt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altLang="it-IT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altLang="it-IT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it-IT" altLang="it-IT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altLang="it-IT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altLang="it-IT" sz="200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sSubSup>
                                <m:sSubSupPr>
                                  <m:ctrlPr>
                                    <a:rPr lang="it-IT" alt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altLang="it-IT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altLang="it-IT" sz="2000" b="0" i="1" smtClean="0">
                                      <a:latin typeface="Cambria Math" panose="02040503050406030204" pitchFamily="18" charset="0"/>
                                    </a:rPr>
                                    <m:t>𝑏𝑘</m:t>
                                  </m:r>
                                </m:sub>
                                <m:sup>
                                  <m:r>
                                    <a:rPr lang="it-IT" altLang="it-IT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alt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it-IT" altLang="it-I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8" name="Rectangle 1">
                <a:extLst>
                  <a:ext uri="{FF2B5EF4-FFF2-40B4-BE49-F238E27FC236}">
                    <a16:creationId xmlns:a16="http://schemas.microsoft.com/office/drawing/2014/main" id="{78205FA0-BEF0-A016-041F-898D443B7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46180" y="4227233"/>
                <a:ext cx="12099641" cy="500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1">
                <a:extLst>
                  <a:ext uri="{FF2B5EF4-FFF2-40B4-BE49-F238E27FC236}">
                    <a16:creationId xmlns:a16="http://schemas.microsoft.com/office/drawing/2014/main" id="{06179F21-D49A-DFA4-68DD-A38A25C00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46179" y="4920361"/>
                <a:ext cx="12099641" cy="6035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it-IT" altLang="it-IT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it-IT" altLang="it-IT" sz="20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kumimoji="0" lang="it-IT" altLang="it-IT" sz="20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0" lang="it-IT" altLang="it-IT" sz="20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𝑇𝐼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it-IT" altLang="it-IT" sz="20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it-IT" altLang="it-IT" sz="20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it-IT" altLang="it-IT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alt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alt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altLang="it-IT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altLang="it-IT" sz="2000" b="0" i="1" smtClean="0">
                                    <a:latin typeface="Cambria Math" panose="02040503050406030204" pitchFamily="18" charset="0"/>
                                  </a:rPr>
                                  <m:t>𝑇𝐼</m:t>
                                </m:r>
                              </m:e>
                              <m:e>
                                <m:r>
                                  <a:rPr lang="it-IT" altLang="it-IT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altLang="it-IT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altLang="it-IT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it-IT" altLang="it-I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9" name="Rectangle 1">
                <a:extLst>
                  <a:ext uri="{FF2B5EF4-FFF2-40B4-BE49-F238E27FC236}">
                    <a16:creationId xmlns:a16="http://schemas.microsoft.com/office/drawing/2014/main" id="{06179F21-D49A-DFA4-68DD-A38A25C00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46179" y="4920361"/>
                <a:ext cx="12099641" cy="603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C49BC98-9216-CA8C-DFEF-C9D48EC0217B}"/>
              </a:ext>
            </a:extLst>
          </p:cNvPr>
          <p:cNvSpPr txBox="1"/>
          <p:nvPr/>
        </p:nvSpPr>
        <p:spPr>
          <a:xfrm>
            <a:off x="732120" y="6020938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La matrice di osservazione è data 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1">
                <a:extLst>
                  <a:ext uri="{FF2B5EF4-FFF2-40B4-BE49-F238E27FC236}">
                    <a16:creationId xmlns:a16="http://schemas.microsoft.com/office/drawing/2014/main" id="{C9977003-DC1C-A3AF-3F75-2163E7A56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4304175" y="5561089"/>
                <a:ext cx="5103987" cy="107491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0" lang="it-IT" altLang="it-IT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it-IT" altLang="it-IT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    0</m:t>
                                  </m:r>
                                </m:e>
                              </m:d>
                              <m:r>
                                <a:rPr kumimoji="0" lang="it-IT" altLang="it-IT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it-IT" altLang="it-IT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kumimoji="0" lang="it-IT" altLang="it-IT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it-IT" altLang="it-IT" sz="2000" b="0" i="1" u="none" strike="noStrike" cap="none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it-IT" altLang="it-IT" sz="2000" b="0" i="1" u="none" strike="noStrike" cap="none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0" lang="it-IT" altLang="it-IT" sz="2000" b="0" i="1" u="none" strike="noStrike" cap="none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it-IT" altLang="it-IT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nor/>
                                </m:rPr>
                                <a:rPr kumimoji="0" lang="it-IT" altLang="it-IT" sz="20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ℕ</m:t>
                                  </m:r>
                                </m:e>
                                <m:sub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it-IT" altLang="it-IT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0     0</m:t>
                                  </m:r>
                                </m:e>
                              </m:d>
                              <m:r>
                                <a:rPr kumimoji="0" lang="it-IT" altLang="it-IT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it-IT" altLang="it-IT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𝑎𝑙𝑡𝑟𝑖𝑚𝑒𝑛𝑡𝑖</m:t>
                              </m:r>
                              <m:r>
                                <a:rPr kumimoji="0" lang="it-IT" altLang="it-IT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  <m:r>
                            <a:rPr kumimoji="0" lang="it-IT" altLang="it-IT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kumimoji="0" lang="it-IT" altLang="it-I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1" name="Rectangle 1">
                <a:extLst>
                  <a:ext uri="{FF2B5EF4-FFF2-40B4-BE49-F238E27FC236}">
                    <a16:creationId xmlns:a16="http://schemas.microsoft.com/office/drawing/2014/main" id="{C9977003-DC1C-A3AF-3F75-2163E7A56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4304175" y="5561089"/>
                <a:ext cx="5103987" cy="1074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D34B52-DF12-9EBA-FE70-25D925389EFE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23718C0A-15BB-F017-FF2B-01C6D30D0156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A69DC638-1B7F-D3CD-47EA-60C623CFA28C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68C77F12-D40C-F4BE-A6C0-E68946E1A79A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24F2D770-6EA9-6BC7-7A34-B30E47CBD6BA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64888BE-01F6-08DE-5A17-C4AAB1685F2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012CF29-7FB9-B890-D538-06A02D053029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GUADAGNI FILTRI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E55FF0A3-BE64-3C65-EF9F-BDBAFD62478E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C00315-AFB6-9B81-3BC9-B24BEE257BCC}"/>
              </a:ext>
            </a:extLst>
          </p:cNvPr>
          <p:cNvSpPr txBox="1"/>
          <p:nvPr/>
        </p:nvSpPr>
        <p:spPr>
          <a:xfrm>
            <a:off x="263595" y="1296911"/>
            <a:ext cx="2172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MULTIRATE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3885F59-3CAF-8B52-9F5A-36DC3D1AF13D}"/>
              </a:ext>
            </a:extLst>
          </p:cNvPr>
          <p:cNvSpPr txBox="1"/>
          <p:nvPr/>
        </p:nvSpPr>
        <p:spPr>
          <a:xfrm>
            <a:off x="867276" y="1712409"/>
            <a:ext cx="1906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GPS - RATE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C698001-25DD-B726-E819-6880D3A0E0B7}"/>
              </a:ext>
            </a:extLst>
          </p:cNvPr>
          <p:cNvSpPr txBox="1"/>
          <p:nvPr/>
        </p:nvSpPr>
        <p:spPr>
          <a:xfrm>
            <a:off x="867275" y="2020185"/>
            <a:ext cx="2396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FILTER - RATE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94C6F64-CC80-9568-FF25-CE0671B4D766}"/>
              </a:ext>
            </a:extLst>
          </p:cNvPr>
          <p:cNvSpPr txBox="1"/>
          <p:nvPr/>
        </p:nvSpPr>
        <p:spPr>
          <a:xfrm>
            <a:off x="3264246" y="1697020"/>
            <a:ext cx="65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Georgia" panose="02040502050405020303" pitchFamily="18" charset="0"/>
              </a:rPr>
              <a:t>4 Hz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499395C-814E-7171-497C-F7C3C0AD72E4}"/>
              </a:ext>
            </a:extLst>
          </p:cNvPr>
          <p:cNvSpPr txBox="1"/>
          <p:nvPr/>
        </p:nvSpPr>
        <p:spPr>
          <a:xfrm>
            <a:off x="3097568" y="1989407"/>
            <a:ext cx="82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latin typeface="Georgia" panose="02040502050405020303" pitchFamily="18" charset="0"/>
              </a:rPr>
              <a:t>56 Hz</a:t>
            </a:r>
          </a:p>
        </p:txBody>
      </p:sp>
    </p:spTree>
    <p:extLst>
      <p:ext uri="{BB962C8B-B14F-4D97-AF65-F5344CB8AC3E}">
        <p14:creationId xmlns:p14="http://schemas.microsoft.com/office/powerpoint/2010/main" val="2817101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C262FE-5CAC-8137-77FA-FD2EEE3DB57A}"/>
              </a:ext>
            </a:extLst>
          </p:cNvPr>
          <p:cNvSpPr txBox="1"/>
          <p:nvPr/>
        </p:nvSpPr>
        <p:spPr>
          <a:xfrm>
            <a:off x="275208" y="408372"/>
            <a:ext cx="455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984AD3-4EAE-F718-96D3-27AB6B23AE49}"/>
              </a:ext>
            </a:extLst>
          </p:cNvPr>
          <p:cNvSpPr txBox="1"/>
          <p:nvPr/>
        </p:nvSpPr>
        <p:spPr>
          <a:xfrm>
            <a:off x="541538" y="793092"/>
            <a:ext cx="1906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POSITION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C8E2DC-1565-3842-5781-D29E9F58BBA0}"/>
              </a:ext>
            </a:extLst>
          </p:cNvPr>
          <p:cNvSpPr txBox="1"/>
          <p:nvPr/>
        </p:nvSpPr>
        <p:spPr>
          <a:xfrm>
            <a:off x="270000" y="1584114"/>
            <a:ext cx="7817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Gestire rate differenti comporta una gestione più complessa per la convergenza.</a:t>
            </a:r>
          </a:p>
          <a:p>
            <a:r>
              <a:rPr lang="it-IT" dirty="0">
                <a:latin typeface="Georgia" panose="02040502050405020303" pitchFamily="18" charset="0"/>
              </a:rPr>
              <a:t>Infatti dal momento che la correzione non avviene ad ogni step del filtro il sistema diventerà tempo variante portando ad avere un guadagno con delle oscillazioni periodiche.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97CE206C-0F71-9935-36A3-547BA5A86EB0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A47B6956-B899-2FC8-58A4-ED131386A1A4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E530C7D9-0949-63B7-3D31-6C3D5780061B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0D9FBA73-B3F4-30D0-ECFB-7D810323D3ED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848B0C5-03F6-AF7C-1F9F-9DDDA2BD3086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1EAB907D-4C04-B76A-9D66-1E88FD9BD338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D092825F-8A67-3683-23FE-16CEF412609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GUADAGNI FILTRI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0B4FCFB8-12AF-7285-5DFE-CB056259723E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4B1E43-3F64-0D9D-B2E8-D62817E73A99}"/>
                  </a:ext>
                </a:extLst>
              </p:cNvPr>
              <p:cNvSpPr txBox="1"/>
              <p:nvPr/>
            </p:nvSpPr>
            <p:spPr>
              <a:xfrm>
                <a:off x="270000" y="5273886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Georgia" panose="02040502050405020303" pitchFamily="18" charset="0"/>
                  </a:rPr>
                  <a:t>Nella figura accanto si riporta l’andamento dell’elemento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1 1</m:t>
                        </m:r>
                      </m:e>
                    </m:d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della matrice di covarianza associata alla stima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E4B1E43-3F64-0D9D-B2E8-D62817E73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0" y="5273886"/>
                <a:ext cx="6096000" cy="646331"/>
              </a:xfrm>
              <a:prstGeom prst="rect">
                <a:avLst/>
              </a:prstGeom>
              <a:blipFill>
                <a:blip r:embed="rId2"/>
                <a:stretch>
                  <a:fillRect l="-800" t="-4717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3D5FFEA-5916-5520-587D-DBAEBD63B0A9}"/>
                  </a:ext>
                </a:extLst>
              </p:cNvPr>
              <p:cNvSpPr txBox="1"/>
              <p:nvPr/>
            </p:nvSpPr>
            <p:spPr>
              <a:xfrm>
                <a:off x="442200" y="4052615"/>
                <a:ext cx="2790636" cy="307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3D5FFEA-5916-5520-587D-DBAEBD63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0" y="4052615"/>
                <a:ext cx="2790636" cy="307520"/>
              </a:xfrm>
              <a:prstGeom prst="rect">
                <a:avLst/>
              </a:prstGeom>
              <a:blipFill>
                <a:blip r:embed="rId3"/>
                <a:stretch>
                  <a:fillRect l="-3063" b="-2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0B2C425-8E10-2FB7-F9A0-75696C6C2827}"/>
                  </a:ext>
                </a:extLst>
              </p:cNvPr>
              <p:cNvSpPr txBox="1"/>
              <p:nvPr/>
            </p:nvSpPr>
            <p:spPr>
              <a:xfrm>
                <a:off x="442200" y="4528061"/>
                <a:ext cx="5120312" cy="324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0B2C425-8E10-2FB7-F9A0-75696C6C2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0" y="4528061"/>
                <a:ext cx="5120312" cy="324961"/>
              </a:xfrm>
              <a:prstGeom prst="rect">
                <a:avLst/>
              </a:prstGeom>
              <a:blipFill>
                <a:blip r:embed="rId4"/>
                <a:stretch>
                  <a:fillRect l="-1669" t="-1887" b="-245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B8F8CA6-B627-4917-0DE9-3B604B5C4457}"/>
                  </a:ext>
                </a:extLst>
              </p:cNvPr>
              <p:cNvSpPr txBox="1"/>
              <p:nvPr/>
            </p:nvSpPr>
            <p:spPr>
              <a:xfrm>
                <a:off x="270000" y="3051863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Georgia" panose="02040502050405020303" pitchFamily="18" charset="0"/>
                  </a:rPr>
                  <a:t>Sia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la matrice di covarianza al passo k dello stato stimato per il sistema ausiliario ottenuta come</a:t>
                </a:r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B8F8CA6-B627-4917-0DE9-3B604B5C4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00" y="3051863"/>
                <a:ext cx="6096000" cy="646331"/>
              </a:xfrm>
              <a:prstGeom prst="rect">
                <a:avLst/>
              </a:prstGeom>
              <a:blipFill>
                <a:blip r:embed="rId5"/>
                <a:stretch>
                  <a:fillRect l="-800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ggetto 28">
            <a:extLst>
              <a:ext uri="{FF2B5EF4-FFF2-40B4-BE49-F238E27FC236}">
                <a16:creationId xmlns:a16="http://schemas.microsoft.com/office/drawing/2014/main" id="{FFD7C2AA-8571-908B-88E7-362F3D7D6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541115"/>
              </p:ext>
            </p:extLst>
          </p:nvPr>
        </p:nvGraphicFramePr>
        <p:xfrm>
          <a:off x="8087088" y="1252640"/>
          <a:ext cx="3797300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6" imgW="0" imgH="360" progId="FoxitReader.Document">
                  <p:embed/>
                </p:oleObj>
              </mc:Choice>
              <mc:Fallback>
                <p:oleObj name="PDF" r:id="rId6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87088" y="1252640"/>
                        <a:ext cx="3797300" cy="538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1139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6AAF22-E815-0CE1-22E6-36F09BF1E809}"/>
              </a:ext>
            </a:extLst>
          </p:cNvPr>
          <p:cNvSpPr txBox="1"/>
          <p:nvPr/>
        </p:nvSpPr>
        <p:spPr>
          <a:xfrm>
            <a:off x="275208" y="408372"/>
            <a:ext cx="455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7E2124-8AC9-86E0-8F1B-199FFF156437}"/>
              </a:ext>
            </a:extLst>
          </p:cNvPr>
          <p:cNvSpPr txBox="1"/>
          <p:nvPr/>
        </p:nvSpPr>
        <p:spPr>
          <a:xfrm>
            <a:off x="541538" y="793092"/>
            <a:ext cx="1906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POSITION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5032A1-E7EE-0E8B-EEFC-6572768B7EC6}"/>
              </a:ext>
            </a:extLst>
          </p:cNvPr>
          <p:cNvSpPr txBox="1"/>
          <p:nvPr/>
        </p:nvSpPr>
        <p:spPr>
          <a:xfrm>
            <a:off x="541538" y="1270145"/>
            <a:ext cx="10892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TRATTAZIONE CON SISTEMA ESTESO TEMPO INVARIANTE</a:t>
            </a:r>
            <a:endParaRPr lang="it-IT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1F903B4-D11B-DDC9-F598-424303C9B22E}"/>
                  </a:ext>
                </a:extLst>
              </p:cNvPr>
              <p:cNvSpPr txBox="1"/>
              <p:nvPr/>
            </p:nvSpPr>
            <p:spPr>
              <a:xfrm>
                <a:off x="311145" y="1889542"/>
                <a:ext cx="11483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Georgia" panose="02040502050405020303" pitchFamily="18" charset="0"/>
                  </a:rPr>
                  <a:t>Il sistema può essere riscritto per funzionare alla frequenza del GPS aumentando il vettore degli ingressi in modo tale da considerare ad ogni step 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misure fornite dal sensore INS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1F903B4-D11B-DDC9-F598-424303C9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45" y="1889542"/>
                <a:ext cx="11483655" cy="646331"/>
              </a:xfrm>
              <a:prstGeom prst="rect">
                <a:avLst/>
              </a:prstGeom>
              <a:blipFill>
                <a:blip r:embed="rId2"/>
                <a:stretch>
                  <a:fillRect l="-425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64614EA-C9FB-3D10-8A12-ED06438C6752}"/>
                  </a:ext>
                </a:extLst>
              </p:cNvPr>
              <p:cNvSpPr txBox="1"/>
              <p:nvPr/>
            </p:nvSpPr>
            <p:spPr>
              <a:xfrm>
                <a:off x="850232" y="2605834"/>
                <a:ext cx="8850449" cy="1511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ba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⋯</m:t>
                              </m:r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,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ba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⋯</m:t>
                              </m:r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,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ba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⋯</m:t>
                              </m:r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,    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64614EA-C9FB-3D10-8A12-ED06438C6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2" y="2605834"/>
                <a:ext cx="8850449" cy="1511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175CB4B-F08F-2176-BED3-0EBC35C5BF0E}"/>
                  </a:ext>
                </a:extLst>
              </p:cNvPr>
              <p:cNvSpPr txBox="1"/>
              <p:nvPr/>
            </p:nvSpPr>
            <p:spPr>
              <a:xfrm>
                <a:off x="0" y="4050549"/>
                <a:ext cx="12192000" cy="2938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ba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,</m:t>
                      </m:r>
                      <m:bar>
                        <m:bar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ba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∈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( 6, 6)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175CB4B-F08F-2176-BED3-0EBC35C5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50549"/>
                <a:ext cx="12192000" cy="293863"/>
              </a:xfrm>
              <a:prstGeom prst="rect">
                <a:avLst/>
              </a:prstGeom>
              <a:blipFill>
                <a:blip r:embed="rId4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3BFEE3D-1658-376C-AA1D-944F05896AA0}"/>
                  </a:ext>
                </a:extLst>
              </p:cNvPr>
              <p:cNvSpPr txBox="1"/>
              <p:nvPr/>
            </p:nvSpPr>
            <p:spPr>
              <a:xfrm>
                <a:off x="-1" y="4348744"/>
                <a:ext cx="12191999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ba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…   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,</m:t>
                      </m:r>
                      <m:bar>
                        <m:bar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ba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∈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( 6, 6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3BFEE3D-1658-376C-AA1D-944F05896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348744"/>
                <a:ext cx="12191999" cy="387927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AA77F5E-0088-A925-6E13-48FB43382828}"/>
                  </a:ext>
                </a:extLst>
              </p:cNvPr>
              <p:cNvSpPr txBox="1"/>
              <p:nvPr/>
            </p:nvSpPr>
            <p:spPr>
              <a:xfrm>
                <a:off x="-1" y="4745334"/>
                <a:ext cx="12191999" cy="416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ba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 …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,</m:t>
                      </m:r>
                      <m:bar>
                        <m:bar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ba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∈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( 3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6)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AA77F5E-0088-A925-6E13-48FB4338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745334"/>
                <a:ext cx="12191999" cy="416974"/>
              </a:xfrm>
              <a:prstGeom prst="rect">
                <a:avLst/>
              </a:prstGeom>
              <a:blipFill>
                <a:blip r:embed="rId6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E53363B9-4B48-56AE-7A38-FFB2BE256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6061" y="5386883"/>
            <a:ext cx="3488523" cy="13702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8789105-BD97-6379-84A7-78A73660E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490" y="5957702"/>
            <a:ext cx="1495238" cy="228571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E6DCB6A4-BDED-3165-10A0-9620C3CCA269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221D4966-F952-C9E3-3EE7-5C67DF5CFFB3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E88AA247-89F4-73F4-4576-F34AB8D9B68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26C43E82-96A6-0F74-DB39-FAA7F6D8B9EC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B9FE008E-BC6D-2633-8170-319FFBC24D90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D3569D8C-B07C-9D83-9C3C-5553600023C7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AF0BDEAD-3C57-F4F8-5BFC-0A087F5F81F2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GUADAGNI FILTRI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C18EFCF1-AE19-6440-6E72-95E3CFBACDFB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5934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455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6397661-AC0D-600F-42AF-F2A0C1C9C491}"/>
              </a:ext>
            </a:extLst>
          </p:cNvPr>
          <p:cNvSpPr txBox="1"/>
          <p:nvPr/>
        </p:nvSpPr>
        <p:spPr>
          <a:xfrm>
            <a:off x="541538" y="793092"/>
            <a:ext cx="1906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POSITION</a:t>
            </a:r>
            <a:endParaRPr lang="it-IT" dirty="0"/>
          </a:p>
        </p:txBody>
      </p:sp>
      <p:pic>
        <p:nvPicPr>
          <p:cNvPr id="7" name="Immagine 6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0D1970EF-0ACB-5FF1-C0DB-0BE4E407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79" y="1947252"/>
            <a:ext cx="8107779" cy="37724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E29311-3A02-B0A7-BE3D-81E1B161CFE1}"/>
              </a:ext>
            </a:extLst>
          </p:cNvPr>
          <p:cNvSpPr txBox="1"/>
          <p:nvPr/>
        </p:nvSpPr>
        <p:spPr>
          <a:xfrm>
            <a:off x="541538" y="1270145"/>
            <a:ext cx="10892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TRATTAZIONE IN AMBIENTE SIMULATO</a:t>
            </a:r>
            <a:endParaRPr lang="it-IT" sz="2800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069DB38-F457-0009-3D3A-F8C18123A15F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7DC6083-1D51-0695-25F4-7EAF84F2D237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6AD27DC9-9441-3D1F-7C15-1952155C37DB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5DEE5E52-DE4F-E7D2-A03C-0072C7E90F1C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B5BAD3D7-32A4-B3EC-3434-BA371D8D25BB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C8FC324-5A8F-2360-844A-66A44F6E9BBA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1F418D8-7CCE-0406-C8FF-E6CB38290B6B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GUADAGNI FILTRI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906B7AFA-08D5-0B57-AA15-47F82A0BBC1F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937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455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6397661-AC0D-600F-42AF-F2A0C1C9C491}"/>
              </a:ext>
            </a:extLst>
          </p:cNvPr>
          <p:cNvSpPr txBox="1"/>
          <p:nvPr/>
        </p:nvSpPr>
        <p:spPr>
          <a:xfrm>
            <a:off x="541538" y="793092"/>
            <a:ext cx="1906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POSITION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DE7E1F-4284-FA5C-31F9-D1DDD3BEB7A7}"/>
              </a:ext>
            </a:extLst>
          </p:cNvPr>
          <p:cNvSpPr txBox="1"/>
          <p:nvPr/>
        </p:nvSpPr>
        <p:spPr>
          <a:xfrm>
            <a:off x="4163939" y="2176256"/>
            <a:ext cx="45539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 err="1">
                <a:effectLst/>
                <a:latin typeface="Menlo"/>
              </a:rPr>
              <a:t>K_inf</a:t>
            </a:r>
            <a:r>
              <a:rPr lang="it-IT" sz="1400" b="0" i="0" dirty="0">
                <a:effectLst/>
                <a:latin typeface="Menlo"/>
              </a:rPr>
              <a:t> = F*</a:t>
            </a:r>
            <a:r>
              <a:rPr lang="it-IT" sz="1400" b="0" i="0" dirty="0" err="1">
                <a:effectLst/>
                <a:latin typeface="Menlo"/>
              </a:rPr>
              <a:t>out.P</a:t>
            </a:r>
            <a:r>
              <a:rPr lang="it-IT" sz="1400" b="0" i="0" dirty="0">
                <a:effectLst/>
                <a:latin typeface="Menlo"/>
              </a:rPr>
              <a:t>(:,:,end)*H'/(</a:t>
            </a:r>
            <a:r>
              <a:rPr lang="it-IT" sz="1400" b="0" i="0" dirty="0" err="1">
                <a:effectLst/>
                <a:latin typeface="Menlo"/>
              </a:rPr>
              <a:t>Theta_p+H</a:t>
            </a:r>
            <a:r>
              <a:rPr lang="it-IT" sz="1400" b="0" i="0" dirty="0">
                <a:effectLst/>
                <a:latin typeface="Menlo"/>
              </a:rPr>
              <a:t>*</a:t>
            </a:r>
            <a:r>
              <a:rPr lang="it-IT" sz="1400" b="0" i="0" dirty="0" err="1">
                <a:effectLst/>
                <a:latin typeface="Menlo"/>
              </a:rPr>
              <a:t>out.P</a:t>
            </a:r>
            <a:r>
              <a:rPr lang="it-IT" sz="1400" b="0" i="0" dirty="0">
                <a:effectLst/>
                <a:latin typeface="Menlo"/>
              </a:rPr>
              <a:t>(:,:,end)*H');</a:t>
            </a:r>
          </a:p>
          <a:p>
            <a:r>
              <a:rPr lang="it-IT" sz="1400" b="0" i="0" dirty="0">
                <a:effectLst/>
                <a:latin typeface="Menlo"/>
              </a:rPr>
              <a:t>K1_p = </a:t>
            </a:r>
            <a:r>
              <a:rPr lang="it-IT" sz="1400" b="0" i="0" dirty="0" err="1">
                <a:effectLst/>
                <a:latin typeface="Menlo"/>
              </a:rPr>
              <a:t>K_inf</a:t>
            </a:r>
            <a:r>
              <a:rPr lang="it-IT" sz="1400" b="0" i="0" dirty="0">
                <a:effectLst/>
                <a:latin typeface="Menlo"/>
              </a:rPr>
              <a:t>(1:3,:);</a:t>
            </a:r>
          </a:p>
          <a:p>
            <a:r>
              <a:rPr lang="it-IT" sz="1400" b="0" i="0" dirty="0">
                <a:effectLst/>
                <a:latin typeface="Menlo"/>
              </a:rPr>
              <a:t>K2_p = </a:t>
            </a:r>
            <a:r>
              <a:rPr lang="it-IT" sz="1400" b="0" i="0" dirty="0" err="1">
                <a:effectLst/>
                <a:latin typeface="Menlo"/>
              </a:rPr>
              <a:t>K_inf</a:t>
            </a:r>
            <a:r>
              <a:rPr lang="it-IT" sz="1400" b="0" i="0" dirty="0">
                <a:effectLst/>
                <a:latin typeface="Menlo"/>
              </a:rPr>
              <a:t>(4:6,:);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E193072-5682-7D29-E244-19236CB7AFAC}"/>
                  </a:ext>
                </a:extLst>
              </p:cNvPr>
              <p:cNvSpPr txBox="1"/>
              <p:nvPr/>
            </p:nvSpPr>
            <p:spPr>
              <a:xfrm>
                <a:off x="400359" y="1714897"/>
                <a:ext cx="10618228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dirty="0">
                    <a:latin typeface="Georgia" panose="02040502050405020303" pitchFamily="18" charset="0"/>
                  </a:rPr>
                  <a:t>Portando la covarianza della stima nel workspace è possibile determinare 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it-IT" sz="1400" b="0" i="0" dirty="0" smtClean="0">
                        <a:latin typeface="Georgia" panose="02040502050405020303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dirty="0" smtClean="0">
                        <a:latin typeface="Georgia" panose="02040502050405020303" pitchFamily="18" charset="0"/>
                      </a:rPr>
                      <m:t>e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1400" dirty="0">
                    <a:latin typeface="Georgia" panose="02040502050405020303" pitchFamily="18" charset="0"/>
                  </a:rPr>
                  <a:t> attraverso i passi riportati qui sotto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E193072-5682-7D29-E244-19236CB7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59" y="1714897"/>
                <a:ext cx="10618228" cy="324384"/>
              </a:xfrm>
              <a:prstGeom prst="rect">
                <a:avLst/>
              </a:prstGeom>
              <a:blipFill>
                <a:blip r:embed="rId2"/>
                <a:stretch>
                  <a:fillRect l="-172" t="-3704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5A66640-C682-538A-9198-D4F0E95B5A4B}"/>
                  </a:ext>
                </a:extLst>
              </p:cNvPr>
              <p:cNvSpPr txBox="1"/>
              <p:nvPr/>
            </p:nvSpPr>
            <p:spPr>
              <a:xfrm>
                <a:off x="400358" y="4109156"/>
                <a:ext cx="3532449" cy="1834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0.3449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0.3449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0.3449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it-IT" dirty="0" smtClean="0"/>
                                  <m:t>0.0819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it-IT" dirty="0" smtClean="0"/>
                                  <m:t>0.0819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it-IT" dirty="0" smtClean="0"/>
                                  <m:t>0.081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5A66640-C682-538A-9198-D4F0E95B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58" y="4109156"/>
                <a:ext cx="3532449" cy="1834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CD6B389-61B1-BB1F-28FC-435491AD2179}"/>
              </a:ext>
            </a:extLst>
          </p:cNvPr>
          <p:cNvSpPr txBox="1"/>
          <p:nvPr/>
        </p:nvSpPr>
        <p:spPr>
          <a:xfrm>
            <a:off x="122499" y="3600428"/>
            <a:ext cx="4088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Georgia" panose="02040502050405020303" pitchFamily="18" charset="0"/>
              </a:rPr>
              <a:t>Coefficienti ottenuti dal processo di simulazione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90319E5A-3A6F-FFBE-2DE6-DFA127965EA7}"/>
                  </a:ext>
                </a:extLst>
              </p:cNvPr>
              <p:cNvSpPr txBox="1"/>
              <p:nvPr/>
            </p:nvSpPr>
            <p:spPr>
              <a:xfrm>
                <a:off x="4554305" y="4109156"/>
                <a:ext cx="3469998" cy="1834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𝑎𝑟𝑡𝑖𝑐𝑜𝑙𝑜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0.59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0.59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0.59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𝑎𝑟𝑡𝑖𝑐𝑜𝑙𝑜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0.14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0.14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0.14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90319E5A-3A6F-FFBE-2DE6-DFA12796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305" y="4109156"/>
                <a:ext cx="3469998" cy="1834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ABA54212-A77D-5A19-10F2-6FE222F77732}"/>
                  </a:ext>
                </a:extLst>
              </p:cNvPr>
              <p:cNvSpPr txBox="1"/>
              <p:nvPr/>
            </p:nvSpPr>
            <p:spPr>
              <a:xfrm>
                <a:off x="8568648" y="4106335"/>
                <a:ext cx="3195962" cy="1846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0.245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0.245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0.245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0.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058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0.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058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/>
                                  <m:t>0.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058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ABA54212-A77D-5A19-10F2-6FE222F77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648" y="4106335"/>
                <a:ext cx="3195962" cy="1846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1E87F09-4983-6CE1-62C2-C01FEC7660E0}"/>
              </a:ext>
            </a:extLst>
          </p:cNvPr>
          <p:cNvSpPr txBox="1"/>
          <p:nvPr/>
        </p:nvSpPr>
        <p:spPr>
          <a:xfrm>
            <a:off x="4741260" y="3600428"/>
            <a:ext cx="3096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latin typeface="Georgia" panose="02040502050405020303" pitchFamily="18" charset="0"/>
              </a:rPr>
              <a:t>Coefficienti proposti dall’articolo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CADB32B-1475-EE0D-83C7-F2155F6591DC}"/>
              </a:ext>
            </a:extLst>
          </p:cNvPr>
          <p:cNvSpPr txBox="1"/>
          <p:nvPr/>
        </p:nvSpPr>
        <p:spPr>
          <a:xfrm>
            <a:off x="8912288" y="3600428"/>
            <a:ext cx="2508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latin typeface="Georgia" panose="02040502050405020303" pitchFamily="18" charset="0"/>
              </a:rPr>
              <a:t>Delta coefficienti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66E3B4C4-6650-176C-5E0F-78E93099D187}"/>
              </a:ext>
            </a:extLst>
          </p:cNvPr>
          <p:cNvCxnSpPr>
            <a:cxnSpLocks/>
          </p:cNvCxnSpPr>
          <p:nvPr/>
        </p:nvCxnSpPr>
        <p:spPr>
          <a:xfrm>
            <a:off x="275208" y="3908205"/>
            <a:ext cx="115853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1956D08-053A-4219-2C27-83E00891A504}"/>
              </a:ext>
            </a:extLst>
          </p:cNvPr>
          <p:cNvSpPr txBox="1"/>
          <p:nvPr/>
        </p:nvSpPr>
        <p:spPr>
          <a:xfrm>
            <a:off x="541538" y="1270145"/>
            <a:ext cx="10892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TRATTAZIONE IN AMBIENTE SIMULATO</a:t>
            </a:r>
            <a:endParaRPr lang="it-IT" sz="280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BF320DE-17E3-BF85-7D4E-394131E7E6F3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B411B65-62F4-B7F1-3AD4-5CF5BE7123D9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5D5F05D1-0CE0-5E8A-B027-62B8820CB82D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BB277FD2-EAAB-4162-2121-954325A02A0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F0593BDF-4419-8826-A99A-9184F378EBB8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130EF460-8890-4DB7-9FE2-73050B7378C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CA32F6B-065C-6A90-11D7-36256A115821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GUADAGNI FILTRI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BEAA4D9E-7B86-F7CA-2F52-B53F2DD394AA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82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7" y="408372"/>
            <a:ext cx="11916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FREQUENZIALE DEI FILTRI COMPLEMENTARI</a:t>
            </a:r>
            <a:endParaRPr lang="it-IT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2A1312BD-332C-BC12-D045-166C0C1210BE}"/>
                  </a:ext>
                </a:extLst>
              </p:cNvPr>
              <p:cNvSpPr txBox="1"/>
              <p:nvPr/>
            </p:nvSpPr>
            <p:spPr>
              <a:xfrm>
                <a:off x="6987756" y="3537710"/>
                <a:ext cx="3149067" cy="1938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𝑇𝑄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  <a:p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  <a:p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2A1312BD-332C-BC12-D045-166C0C121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756" y="3537710"/>
                <a:ext cx="3149067" cy="1938992"/>
              </a:xfrm>
              <a:prstGeom prst="rect">
                <a:avLst/>
              </a:prstGeom>
              <a:blipFill>
                <a:blip r:embed="rId2"/>
                <a:stretch>
                  <a:fillRect l="-27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E86BEE-D58C-FB4E-C7C9-F5AF71A73715}"/>
              </a:ext>
            </a:extLst>
          </p:cNvPr>
          <p:cNvSpPr txBox="1"/>
          <p:nvPr/>
        </p:nvSpPr>
        <p:spPr>
          <a:xfrm>
            <a:off x="274789" y="1255429"/>
            <a:ext cx="649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Per l’analisi in frequenza è stato considerato come da articolo: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1BED408-D754-7202-DD8B-9A13D5406D1F}"/>
                  </a:ext>
                </a:extLst>
              </p:cNvPr>
              <p:cNvSpPr txBox="1"/>
              <p:nvPr/>
            </p:nvSpPr>
            <p:spPr>
              <a:xfrm>
                <a:off x="2907018" y="1723204"/>
                <a:ext cx="6294268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1BED408-D754-7202-DD8B-9A13D540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18" y="1723204"/>
                <a:ext cx="6294268" cy="439736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32F4CB4-3F9C-4777-50A0-49B237317E0D}"/>
                  </a:ext>
                </a:extLst>
              </p:cNvPr>
              <p:cNvSpPr txBox="1"/>
              <p:nvPr/>
            </p:nvSpPr>
            <p:spPr>
              <a:xfrm>
                <a:off x="2948866" y="2223243"/>
                <a:ext cx="62942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3×3</m:t>
                          </m:r>
                        </m:sub>
                      </m:sSub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32F4CB4-3F9C-4777-50A0-49B237317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66" y="2223243"/>
                <a:ext cx="6294268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6B7B266-95AC-4875-F7C9-63812875B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54" y="3411522"/>
            <a:ext cx="5950073" cy="219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16F03B-C95C-1A13-BF14-7E23E9BB5029}"/>
              </a:ext>
            </a:extLst>
          </p:cNvPr>
          <p:cNvSpPr txBox="1"/>
          <p:nvPr/>
        </p:nvSpPr>
        <p:spPr>
          <a:xfrm>
            <a:off x="6587230" y="3042190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Georgia" panose="02040502050405020303" pitchFamily="18" charset="0"/>
              </a:rPr>
              <a:t>FDT    Sensori inerziale - Stima 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2507EAD-8543-069E-EFBE-7FD251BA4C5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CBF2D7B-DB86-BFF4-603B-32ED447D61A0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5B99C758-AF2E-2F16-C8C5-CA31D845887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4F974D51-0F70-E5A3-3B01-2AB27155D232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CFC53E9A-6397-C42A-04BC-A8818F4D1CDC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04F50EC-5E1C-0DAF-2D02-0A823C40E707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D63725B-2C78-BC52-19F0-87588D07F008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ANALISI FILTRO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1A2E784B-8728-9200-908F-3DA61673D137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36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7" y="408372"/>
            <a:ext cx="11916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FREQUENZIALE DEI FILTRI COMPLEMENTARI</a:t>
            </a:r>
            <a:endParaRPr lang="it-IT" sz="24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7C2C24C-F10B-EF39-9E14-01F042ABC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" y="1481488"/>
            <a:ext cx="5264458" cy="3247830"/>
          </a:xfrm>
          <a:prstGeom prst="rect">
            <a:avLst/>
          </a:prstGeom>
        </p:spPr>
      </p:pic>
      <p:pic>
        <p:nvPicPr>
          <p:cNvPr id="11" name="Immagine 10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420EA125-2B11-0E94-C295-10373FDF6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145" y="1481488"/>
            <a:ext cx="5142399" cy="324783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D799DA7-0E4A-4ECD-29C9-F13A2899433D}"/>
              </a:ext>
            </a:extLst>
          </p:cNvPr>
          <p:cNvSpPr txBox="1"/>
          <p:nvPr/>
        </p:nvSpPr>
        <p:spPr>
          <a:xfrm>
            <a:off x="6496573" y="108040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FILTRO POSITION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3646F4-513C-DE64-DBC5-B1BE523F202D}"/>
              </a:ext>
            </a:extLst>
          </p:cNvPr>
          <p:cNvSpPr txBox="1"/>
          <p:nvPr/>
        </p:nvSpPr>
        <p:spPr>
          <a:xfrm>
            <a:off x="275625" y="108040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FILTRO ATTITUDE</a:t>
            </a:r>
            <a:endParaRPr lang="it-IT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F768F394-DD2A-04BF-0467-3A194C011506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9BA15F68-DD22-F85C-D6DE-77ED594999B3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690E35C-9EA1-82A5-1010-49FED5C532A1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5026AB7F-8342-57DA-2578-B7E07CDE4648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CD23697-5A72-5D46-CE2E-6F17374CAACF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79276D9F-F7A3-5FED-CD4D-8AE85E8C752A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3F4A070-25D7-DA53-84E3-4D8CD3C5842B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D0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ANALISI FILTRO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DF3DD4A-5475-3652-454A-ACE81BD9E45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893BD6-BB37-0474-1A8D-5FF0EDBA9124}"/>
              </a:ext>
            </a:extLst>
          </p:cNvPr>
          <p:cNvSpPr txBox="1"/>
          <p:nvPr/>
        </p:nvSpPr>
        <p:spPr>
          <a:xfrm>
            <a:off x="203826" y="4710193"/>
            <a:ext cx="11784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L’analisi in frequenza del sistema mostra il comportamento del filtro complementare. La f.d.t a ciclo chiuso tra assetto misurato con l’algoritmo MPS e l’assetto stimato è passa basso mentre quello tra assetto misurato con integrazione delle misure del giroscopio e l’assetto stimato è passa alto. Inoltre le due f.d.t sommano ad 1. Discorso analogo per le posizioni misurate con il GPS e misurate per integrazione delle accelerazioni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E6698E6-8A12-3513-124D-7C55037FB85D}"/>
                  </a:ext>
                </a:extLst>
              </p:cNvPr>
              <p:cNvSpPr txBox="1"/>
              <p:nvPr/>
            </p:nvSpPr>
            <p:spPr>
              <a:xfrm>
                <a:off x="486016" y="5927934"/>
                <a:ext cx="2214909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: assetto stimato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E6698E6-8A12-3513-124D-7C55037F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16" y="5927934"/>
                <a:ext cx="2214909" cy="384336"/>
              </a:xfrm>
              <a:prstGeom prst="rect">
                <a:avLst/>
              </a:prstGeom>
              <a:blipFill>
                <a:blip r:embed="rId4"/>
                <a:stretch>
                  <a:fillRect t="-7937" b="-253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13BC517-84F3-5011-25AD-C382B85C2AF6}"/>
                  </a:ext>
                </a:extLst>
              </p:cNvPr>
              <p:cNvSpPr txBox="1"/>
              <p:nvPr/>
            </p:nvSpPr>
            <p:spPr>
              <a:xfrm>
                <a:off x="486016" y="6176764"/>
                <a:ext cx="53358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dirty="0"/>
                  <a:t>: assetto misurato per integrazione velocità angolari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13BC517-84F3-5011-25AD-C382B85C2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16" y="6176764"/>
                <a:ext cx="5335839" cy="369332"/>
              </a:xfrm>
              <a:prstGeom prst="rect">
                <a:avLst/>
              </a:prstGeom>
              <a:blipFill>
                <a:blip r:embed="rId5"/>
                <a:stretch>
                  <a:fillRect t="-8197" r="-229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51E8C6B-C11A-FF00-9660-9D7A5807B74C}"/>
                  </a:ext>
                </a:extLst>
              </p:cNvPr>
              <p:cNvSpPr txBox="1"/>
              <p:nvPr/>
            </p:nvSpPr>
            <p:spPr>
              <a:xfrm>
                <a:off x="486016" y="6419607"/>
                <a:ext cx="52334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𝑀𝑃𝑆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dirty="0"/>
                  <a:t>: assetto misurato tramite algoritmo MPS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51E8C6B-C11A-FF00-9660-9D7A5807B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16" y="6419607"/>
                <a:ext cx="5233413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FAFB55C-65A4-991F-AF99-DEA29CD09B11}"/>
                  </a:ext>
                </a:extLst>
              </p:cNvPr>
              <p:cNvSpPr txBox="1"/>
              <p:nvPr/>
            </p:nvSpPr>
            <p:spPr>
              <a:xfrm>
                <a:off x="6370145" y="5927934"/>
                <a:ext cx="22149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: posizione stimata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FAFB55C-65A4-991F-AF99-DEA29CD09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45" y="5927934"/>
                <a:ext cx="221490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DACB09C3-779B-E323-6488-4BCD405C656F}"/>
                  </a:ext>
                </a:extLst>
              </p:cNvPr>
              <p:cNvSpPr txBox="1"/>
              <p:nvPr/>
            </p:nvSpPr>
            <p:spPr>
              <a:xfrm>
                <a:off x="6370145" y="6186596"/>
                <a:ext cx="53358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dirty="0"/>
                  <a:t>: posizione misurato per integrazione accelerazioni</a:t>
                </a: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DACB09C3-779B-E323-6488-4BCD405C6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45" y="6186596"/>
                <a:ext cx="5335839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AEBAC455-BC8F-B385-F941-DB0C45BBB720}"/>
                  </a:ext>
                </a:extLst>
              </p:cNvPr>
              <p:cNvSpPr txBox="1"/>
              <p:nvPr/>
            </p:nvSpPr>
            <p:spPr>
              <a:xfrm>
                <a:off x="6370145" y="6419607"/>
                <a:ext cx="52334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𝐺𝑃𝑆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dirty="0"/>
                  <a:t>: posizione misurato tramite GPS</a:t>
                </a: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AEBAC455-BC8F-B385-F941-DB0C45BBB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45" y="6419607"/>
                <a:ext cx="5233413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238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6420E9-ECAF-9A87-B5D4-5724B374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053" y="1685156"/>
            <a:ext cx="10693893" cy="3487688"/>
          </a:xfrm>
        </p:spPr>
        <p:txBody>
          <a:bodyPr>
            <a:normAutofit/>
          </a:bodyPr>
          <a:lstStyle/>
          <a:p>
            <a:pPr algn="ctr"/>
            <a:r>
              <a:rPr lang="it-IT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IMPLEMENTAZIONE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22E5E3E-97FF-0A83-B8E3-FA910AEFF8B9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9672127-B7F3-2991-CDD9-12DA9C14C91F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F5E514E-AFEB-72F4-A42B-453326A71AE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C8A9C5A-7FD7-5E01-DCA0-D05CA4A200E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E7F0C1B-FCD2-A2CE-D0EB-B57F58987D4B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83A0C72-66B5-A3C8-6A01-22102EB3797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CEB371C-ACD9-CDD6-CDF4-5E9C640C2B1D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IMPLEMENTAZIONE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BC447A7-B855-9B59-938C-D45CE501422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648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722E5E3E-97FF-0A83-B8E3-FA910AEFF8B9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9672127-B7F3-2991-CDD9-12DA9C14C91F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F5E514E-AFEB-72F4-A42B-453326A71AE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C8A9C5A-7FD7-5E01-DCA0-D05CA4A200E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E7F0C1B-FCD2-A2CE-D0EB-B57F58987D4B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83A0C72-66B5-A3C8-6A01-22102EB3797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CEB371C-ACD9-CDD6-CDF4-5E9C640C2B1D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IMPLEMENTAZIONE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BC447A7-B855-9B59-938C-D45CE501422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C409B6F-BCAF-BA08-7F89-4AFE7FF48A22}"/>
              </a:ext>
            </a:extLst>
          </p:cNvPr>
          <p:cNvGrpSpPr/>
          <p:nvPr/>
        </p:nvGrpSpPr>
        <p:grpSpPr>
          <a:xfrm>
            <a:off x="4417164" y="6309852"/>
            <a:ext cx="4966534" cy="518786"/>
            <a:chOff x="2259889" y="418649"/>
            <a:chExt cx="6060968" cy="651841"/>
          </a:xfrm>
        </p:grpSpPr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CC17D805-2F90-F3E6-7D64-FCBB93B1CA6B}"/>
                </a:ext>
              </a:extLst>
            </p:cNvPr>
            <p:cNvSpPr/>
            <p:nvPr/>
          </p:nvSpPr>
          <p:spPr>
            <a:xfrm>
              <a:off x="2259889" y="418649"/>
              <a:ext cx="4222197" cy="651841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FE30D7CB-74DB-E8AB-51B1-8537C9C93F00}"/>
                </a:ext>
              </a:extLst>
            </p:cNvPr>
            <p:cNvSpPr/>
            <p:nvPr/>
          </p:nvSpPr>
          <p:spPr>
            <a:xfrm>
              <a:off x="2348666" y="862602"/>
              <a:ext cx="108000" cy="108000"/>
            </a:xfrm>
            <a:prstGeom prst="ellipse">
              <a:avLst/>
            </a:prstGeom>
            <a:solidFill>
              <a:srgbClr val="DF66C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0B76E6DB-DFEA-E513-D428-02D3E99D338A}"/>
                </a:ext>
              </a:extLst>
            </p:cNvPr>
            <p:cNvSpPr/>
            <p:nvPr/>
          </p:nvSpPr>
          <p:spPr>
            <a:xfrm>
              <a:off x="3474928" y="862602"/>
              <a:ext cx="108000" cy="108000"/>
            </a:xfrm>
            <a:prstGeom prst="ellipse">
              <a:avLst/>
            </a:prstGeom>
            <a:solidFill>
              <a:srgbClr val="77DC8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F6D0890E-8EBB-FAB8-4B35-EDEF691C9930}"/>
                </a:ext>
              </a:extLst>
            </p:cNvPr>
            <p:cNvSpPr/>
            <p:nvPr/>
          </p:nvSpPr>
          <p:spPr>
            <a:xfrm>
              <a:off x="4353749" y="862602"/>
              <a:ext cx="108000" cy="108000"/>
            </a:xfrm>
            <a:prstGeom prst="ellipse">
              <a:avLst/>
            </a:prstGeom>
            <a:solidFill>
              <a:srgbClr val="E6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DE2882FA-3D14-B10F-8565-FCC14FF4C2B5}"/>
                </a:ext>
              </a:extLst>
            </p:cNvPr>
            <p:cNvSpPr/>
            <p:nvPr/>
          </p:nvSpPr>
          <p:spPr>
            <a:xfrm>
              <a:off x="5277250" y="862602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82A76F6A-297B-F4FD-23E5-01E0A345336F}"/>
                </a:ext>
              </a:extLst>
            </p:cNvPr>
            <p:cNvSpPr txBox="1"/>
            <p:nvPr/>
          </p:nvSpPr>
          <p:spPr>
            <a:xfrm>
              <a:off x="2456666" y="766736"/>
              <a:ext cx="9893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Costante</a:t>
              </a: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C803D9D8-728C-501C-39A5-F66C50C40135}"/>
                </a:ext>
              </a:extLst>
            </p:cNvPr>
            <p:cNvSpPr txBox="1"/>
            <p:nvPr/>
          </p:nvSpPr>
          <p:spPr>
            <a:xfrm>
              <a:off x="3554037" y="769885"/>
              <a:ext cx="662821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T_GPS</a:t>
              </a: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B49307BB-5C11-DCA7-676E-333899C36F29}"/>
                </a:ext>
              </a:extLst>
            </p:cNvPr>
            <p:cNvSpPr txBox="1"/>
            <p:nvPr/>
          </p:nvSpPr>
          <p:spPr>
            <a:xfrm>
              <a:off x="4461750" y="769885"/>
              <a:ext cx="869500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T_INS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F53988F-9B1B-BB0D-507F-1CF06CB6C993}"/>
                </a:ext>
              </a:extLst>
            </p:cNvPr>
            <p:cNvSpPr txBox="1"/>
            <p:nvPr/>
          </p:nvSpPr>
          <p:spPr>
            <a:xfrm>
              <a:off x="5385250" y="766736"/>
              <a:ext cx="293560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Continuo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135EADB2-4BF1-9671-F7F6-4245B1B48AF4}"/>
                </a:ext>
              </a:extLst>
            </p:cNvPr>
            <p:cNvSpPr txBox="1"/>
            <p:nvPr/>
          </p:nvSpPr>
          <p:spPr>
            <a:xfrm>
              <a:off x="2259889" y="455960"/>
              <a:ext cx="4222197" cy="348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200" b="1" spc="6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LEGENDA</a:t>
              </a:r>
              <a:endParaRPr lang="it-IT" spc="600" dirty="0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07775E-5FE1-0D0B-B4BE-360B8DAFD671}"/>
              </a:ext>
            </a:extLst>
          </p:cNvPr>
          <p:cNvSpPr txBox="1"/>
          <p:nvPr/>
        </p:nvSpPr>
        <p:spPr>
          <a:xfrm>
            <a:off x="7661464" y="386421"/>
            <a:ext cx="3932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La IMU è modellata utilizzando i seguenti rumori bianchi additivi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8A86993-2DEA-E002-3477-1DA58881F96A}"/>
                  </a:ext>
                </a:extLst>
              </p:cNvPr>
              <p:cNvSpPr txBox="1"/>
              <p:nvPr/>
            </p:nvSpPr>
            <p:spPr>
              <a:xfrm>
                <a:off x="7661464" y="1013440"/>
                <a:ext cx="17838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Ɲ</m:t>
                    </m:r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8A86993-2DEA-E002-3477-1DA58881F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464" y="1013440"/>
                <a:ext cx="178389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5E57B14-C2F0-6A71-CC34-0538CF1FE8C0}"/>
                  </a:ext>
                </a:extLst>
              </p:cNvPr>
              <p:cNvSpPr txBox="1"/>
              <p:nvPr/>
            </p:nvSpPr>
            <p:spPr>
              <a:xfrm>
                <a:off x="7599801" y="2831667"/>
                <a:ext cx="17838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it-IT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Ɲ</m:t>
                    </m:r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5E57B14-C2F0-6A71-CC34-0538CF1FE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01" y="2831667"/>
                <a:ext cx="1783897" cy="369332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10AE45E-F00E-F241-1197-7C26EA09D2D6}"/>
                  </a:ext>
                </a:extLst>
              </p:cNvPr>
              <p:cNvSpPr txBox="1"/>
              <p:nvPr/>
            </p:nvSpPr>
            <p:spPr>
              <a:xfrm>
                <a:off x="7498910" y="4123974"/>
                <a:ext cx="17838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Ɲ</m:t>
                    </m:r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10AE45E-F00E-F241-1197-7C26EA09D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910" y="4123974"/>
                <a:ext cx="1783897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9FBF76-1F1F-04BB-E9AE-6DBAC3AE65C3}"/>
              </a:ext>
            </a:extLst>
          </p:cNvPr>
          <p:cNvSpPr txBox="1"/>
          <p:nvPr/>
        </p:nvSpPr>
        <p:spPr>
          <a:xfrm>
            <a:off x="7661465" y="1397884"/>
            <a:ext cx="3932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dove: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B32BCF1-3D61-E4CE-FEF7-B8545693F77D}"/>
                  </a:ext>
                </a:extLst>
              </p:cNvPr>
              <p:cNvSpPr txBox="1"/>
              <p:nvPr/>
            </p:nvSpPr>
            <p:spPr>
              <a:xfrm>
                <a:off x="7735957" y="1734201"/>
                <a:ext cx="428186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8.72</m:t>
                            </m:r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−4, 1.7</m:t>
                            </m:r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−3,2.6</m:t>
                            </m:r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rad</a:t>
                </a:r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/s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B32BCF1-3D61-E4CE-FEF7-B8545693F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957" y="1734201"/>
                <a:ext cx="4281861" cy="646331"/>
              </a:xfrm>
              <a:prstGeom prst="rect">
                <a:avLst/>
              </a:prstGeom>
              <a:blipFill>
                <a:blip r:embed="rId6"/>
                <a:stretch>
                  <a:fillRect t="-4673" r="-24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6A79B33-8EAC-F6CD-067C-C52787D192C8}"/>
                  </a:ext>
                </a:extLst>
              </p:cNvPr>
              <p:cNvSpPr txBox="1"/>
              <p:nvPr/>
            </p:nvSpPr>
            <p:spPr>
              <a:xfrm>
                <a:off x="7735958" y="2090031"/>
                <a:ext cx="3617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0.0031 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it-IT" dirty="0"/>
                  <a:t>rad/s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6A79B33-8EAC-F6CD-067C-C52787D19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958" y="2090031"/>
                <a:ext cx="3617775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7F1D8D3-673A-A189-9455-04CA06CA24D1}"/>
              </a:ext>
            </a:extLst>
          </p:cNvPr>
          <p:cNvSpPr txBox="1"/>
          <p:nvPr/>
        </p:nvSpPr>
        <p:spPr>
          <a:xfrm>
            <a:off x="7702774" y="4478657"/>
            <a:ext cx="3932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dove: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2811808-A20B-474D-148D-D16BA4013F41}"/>
                  </a:ext>
                </a:extLst>
              </p:cNvPr>
              <p:cNvSpPr txBox="1"/>
              <p:nvPr/>
            </p:nvSpPr>
            <p:spPr>
              <a:xfrm>
                <a:off x="7793997" y="4735353"/>
                <a:ext cx="3617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2.6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−3 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m/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2811808-A20B-474D-148D-D16BA4013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997" y="4735353"/>
                <a:ext cx="3617775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5500738-72CC-BD23-DD6C-7DF2C6A894A5}"/>
              </a:ext>
            </a:extLst>
          </p:cNvPr>
          <p:cNvSpPr txBox="1"/>
          <p:nvPr/>
        </p:nvSpPr>
        <p:spPr>
          <a:xfrm>
            <a:off x="7702773" y="3200999"/>
            <a:ext cx="3932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dove: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D53939C0-996E-F545-5B58-46A5F16C4F3B}"/>
                  </a:ext>
                </a:extLst>
              </p:cNvPr>
              <p:cNvSpPr txBox="1"/>
              <p:nvPr/>
            </p:nvSpPr>
            <p:spPr>
              <a:xfrm>
                <a:off x="7808946" y="3481909"/>
                <a:ext cx="3617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it-IT" dirty="0"/>
                  <a:t>mG</a:t>
                </a: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D53939C0-996E-F545-5B58-46A5F16C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946" y="3481909"/>
                <a:ext cx="3617775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51E5B2A-16A6-5974-E3CD-1BAD2BA6EFBE}"/>
              </a:ext>
            </a:extLst>
          </p:cNvPr>
          <p:cNvSpPr txBox="1"/>
          <p:nvPr/>
        </p:nvSpPr>
        <p:spPr>
          <a:xfrm>
            <a:off x="174182" y="5476645"/>
            <a:ext cx="11673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I modelli dei rumori sono ripresi dall’articolo fatta eccezione dei </a:t>
            </a:r>
            <a:r>
              <a:rPr lang="it-IT" sz="1400" dirty="0" err="1">
                <a:latin typeface="Georgia" panose="02040502050405020303" pitchFamily="18" charset="0"/>
              </a:rPr>
              <a:t>bias</a:t>
            </a:r>
            <a:r>
              <a:rPr lang="it-IT" sz="1400" dirty="0">
                <a:latin typeface="Georgia" panose="02040502050405020303" pitchFamily="18" charset="0"/>
              </a:rPr>
              <a:t> del giroscopio. Essi sono stati presi diversi lungo i diversi assi x, y e z per evidenziare l’efficacia del filtro proposto nello stimarne i valori corretti</a:t>
            </a: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EA27C979-B3D8-BCA0-5A5A-EEC3212E26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340" y="443083"/>
            <a:ext cx="7453006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5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5A26E-C5B7-097A-AD1D-114564F6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6509"/>
            <a:ext cx="12192000" cy="1325563"/>
          </a:xfrm>
        </p:spPr>
        <p:txBody>
          <a:bodyPr/>
          <a:lstStyle/>
          <a:p>
            <a:pPr algn="ctr"/>
            <a:r>
              <a:rPr lang="it-IT" sz="48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ATTITUDE FILTER</a:t>
            </a:r>
            <a:endParaRPr lang="it-IT" b="1" spc="600" dirty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20" name="Rettangolo 19">
            <a:extLst>
              <a:ext uri="{FF2B5EF4-FFF2-40B4-BE49-F238E27FC236}">
                <a16:creationId xmlns:a16="http://schemas.microsoft.com/office/drawing/2014/main" id="{739D7445-69BA-E75D-083A-7A8CC73A0C4A}"/>
              </a:ext>
            </a:extLst>
          </p:cNvPr>
          <p:cNvSpPr/>
          <p:nvPr/>
        </p:nvSpPr>
        <p:spPr>
          <a:xfrm>
            <a:off x="2963863" y="3284738"/>
            <a:ext cx="900000" cy="720000"/>
          </a:xfrm>
          <a:prstGeom prst="rect">
            <a:avLst/>
          </a:prstGeom>
          <a:solidFill>
            <a:srgbClr val="84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2.1</a:t>
            </a:r>
            <a:endParaRPr lang="it-IT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A4C2392-6342-CC7A-EC9F-03B1F0D85D77}"/>
              </a:ext>
            </a:extLst>
          </p:cNvPr>
          <p:cNvSpPr/>
          <p:nvPr/>
        </p:nvSpPr>
        <p:spPr>
          <a:xfrm>
            <a:off x="3959441" y="3284738"/>
            <a:ext cx="5160747" cy="720000"/>
          </a:xfrm>
          <a:prstGeom prst="rect">
            <a:avLst/>
          </a:prstGeom>
          <a:solidFill>
            <a:srgbClr val="09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DEFINIZIONI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62B3950-2527-91F5-C48D-B139A2E1134B}"/>
              </a:ext>
            </a:extLst>
          </p:cNvPr>
          <p:cNvSpPr/>
          <p:nvPr/>
        </p:nvSpPr>
        <p:spPr>
          <a:xfrm>
            <a:off x="2963863" y="4128447"/>
            <a:ext cx="900000" cy="720000"/>
          </a:xfrm>
          <a:prstGeom prst="rect">
            <a:avLst/>
          </a:prstGeom>
          <a:solidFill>
            <a:srgbClr val="84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2.2</a:t>
            </a:r>
            <a:endParaRPr lang="it-IT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CB5812F-B275-15C1-3459-FB0C7C1721E6}"/>
              </a:ext>
            </a:extLst>
          </p:cNvPr>
          <p:cNvSpPr/>
          <p:nvPr/>
        </p:nvSpPr>
        <p:spPr>
          <a:xfrm>
            <a:off x="3959441" y="4128447"/>
            <a:ext cx="5160747" cy="720000"/>
          </a:xfrm>
          <a:prstGeom prst="rect">
            <a:avLst/>
          </a:prstGeom>
          <a:solidFill>
            <a:srgbClr val="09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TEOREMA</a:t>
            </a:r>
            <a:r>
              <a:rPr lang="it-IT" sz="28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</a:t>
            </a:r>
            <a:endParaRPr lang="it-IT" sz="24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98B8743-3503-81AA-6326-3149D27AA2E6}"/>
              </a:ext>
            </a:extLst>
          </p:cNvPr>
          <p:cNvSpPr/>
          <p:nvPr/>
        </p:nvSpPr>
        <p:spPr>
          <a:xfrm>
            <a:off x="2963863" y="4972156"/>
            <a:ext cx="900000" cy="720000"/>
          </a:xfrm>
          <a:prstGeom prst="rect">
            <a:avLst/>
          </a:prstGeom>
          <a:solidFill>
            <a:srgbClr val="84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2.3</a:t>
            </a:r>
            <a:endParaRPr lang="it-IT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718C6F8-1C23-1EB0-E178-DE10F7EEA0F2}"/>
              </a:ext>
            </a:extLst>
          </p:cNvPr>
          <p:cNvSpPr/>
          <p:nvPr/>
        </p:nvSpPr>
        <p:spPr>
          <a:xfrm>
            <a:off x="3959441" y="4972156"/>
            <a:ext cx="5160747" cy="720000"/>
          </a:xfrm>
          <a:prstGeom prst="rect">
            <a:avLst/>
          </a:prstGeom>
          <a:solidFill>
            <a:srgbClr val="09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TEOREMA</a:t>
            </a:r>
            <a:r>
              <a:rPr lang="it-IT" sz="28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</a:t>
            </a:r>
            <a:endParaRPr lang="it-IT" sz="24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74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722E5E3E-97FF-0A83-B8E3-FA910AEFF8B9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9672127-B7F3-2991-CDD9-12DA9C14C91F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F5E514E-AFEB-72F4-A42B-453326A71AE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C8A9C5A-7FD7-5E01-DCA0-D05CA4A200E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E7F0C1B-FCD2-A2CE-D0EB-B57F58987D4B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83A0C72-66B5-A3C8-6A01-22102EB3797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CEB371C-ACD9-CDD6-CDF4-5E9C640C2B1D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IMPLEMENTAZIONE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BC447A7-B855-9B59-938C-D45CE501422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10" name="Immagine 9" descr="Immagine che contiene schermata, diagramma, Rettangolo, presa&#10;&#10;Descrizione generata automaticamente">
            <a:extLst>
              <a:ext uri="{FF2B5EF4-FFF2-40B4-BE49-F238E27FC236}">
                <a16:creationId xmlns:a16="http://schemas.microsoft.com/office/drawing/2014/main" id="{68C10BBC-A0E0-7BFD-AA0C-0D1DDB54A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0" y="700686"/>
            <a:ext cx="7761393" cy="2728314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72756E91-7DA6-8A1E-B4D8-1BAB08E95230}"/>
              </a:ext>
            </a:extLst>
          </p:cNvPr>
          <p:cNvGrpSpPr/>
          <p:nvPr/>
        </p:nvGrpSpPr>
        <p:grpSpPr>
          <a:xfrm>
            <a:off x="4417164" y="6309852"/>
            <a:ext cx="4966534" cy="518786"/>
            <a:chOff x="2259889" y="418649"/>
            <a:chExt cx="6060968" cy="651841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4CD64E2E-5ADF-8F0A-7D74-5245AA1B78A3}"/>
                </a:ext>
              </a:extLst>
            </p:cNvPr>
            <p:cNvSpPr/>
            <p:nvPr/>
          </p:nvSpPr>
          <p:spPr>
            <a:xfrm>
              <a:off x="2259889" y="418649"/>
              <a:ext cx="4222197" cy="651841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082D7E55-28DD-8AEA-4EDA-DA4E0D2E0656}"/>
                </a:ext>
              </a:extLst>
            </p:cNvPr>
            <p:cNvSpPr/>
            <p:nvPr/>
          </p:nvSpPr>
          <p:spPr>
            <a:xfrm>
              <a:off x="2348666" y="862602"/>
              <a:ext cx="108000" cy="108000"/>
            </a:xfrm>
            <a:prstGeom prst="ellipse">
              <a:avLst/>
            </a:prstGeom>
            <a:solidFill>
              <a:srgbClr val="DF66C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5DA102FF-60D5-A0B8-9DF7-020B3C5068CA}"/>
                </a:ext>
              </a:extLst>
            </p:cNvPr>
            <p:cNvSpPr/>
            <p:nvPr/>
          </p:nvSpPr>
          <p:spPr>
            <a:xfrm>
              <a:off x="3474928" y="862602"/>
              <a:ext cx="108000" cy="108000"/>
            </a:xfrm>
            <a:prstGeom prst="ellipse">
              <a:avLst/>
            </a:prstGeom>
            <a:solidFill>
              <a:srgbClr val="77DC8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3D4D7CFF-69E3-E436-3049-3FAACC78E779}"/>
                </a:ext>
              </a:extLst>
            </p:cNvPr>
            <p:cNvSpPr/>
            <p:nvPr/>
          </p:nvSpPr>
          <p:spPr>
            <a:xfrm>
              <a:off x="4353749" y="862602"/>
              <a:ext cx="108000" cy="108000"/>
            </a:xfrm>
            <a:prstGeom prst="ellipse">
              <a:avLst/>
            </a:prstGeom>
            <a:solidFill>
              <a:srgbClr val="E6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D9F1E69C-100F-24BE-CAE1-A0A4ACBAF786}"/>
                </a:ext>
              </a:extLst>
            </p:cNvPr>
            <p:cNvSpPr/>
            <p:nvPr/>
          </p:nvSpPr>
          <p:spPr>
            <a:xfrm>
              <a:off x="5277250" y="862602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A2A0A7D0-9DF8-A913-2AFB-B3E8B1A6B464}"/>
                </a:ext>
              </a:extLst>
            </p:cNvPr>
            <p:cNvSpPr txBox="1"/>
            <p:nvPr/>
          </p:nvSpPr>
          <p:spPr>
            <a:xfrm>
              <a:off x="2456666" y="766736"/>
              <a:ext cx="9893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Costante</a:t>
              </a: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C0F20AA5-2A62-385B-23BC-6DD7D38EA012}"/>
                </a:ext>
              </a:extLst>
            </p:cNvPr>
            <p:cNvSpPr txBox="1"/>
            <p:nvPr/>
          </p:nvSpPr>
          <p:spPr>
            <a:xfrm>
              <a:off x="3554037" y="769885"/>
              <a:ext cx="662821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T_GPS</a:t>
              </a: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893CDA6E-C096-F4A0-C23C-34E3024E2CCB}"/>
                </a:ext>
              </a:extLst>
            </p:cNvPr>
            <p:cNvSpPr txBox="1"/>
            <p:nvPr/>
          </p:nvSpPr>
          <p:spPr>
            <a:xfrm>
              <a:off x="4461750" y="769885"/>
              <a:ext cx="869500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T_INS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06E13A8D-79CC-3C63-1831-1A35FC2A4343}"/>
                </a:ext>
              </a:extLst>
            </p:cNvPr>
            <p:cNvSpPr txBox="1"/>
            <p:nvPr/>
          </p:nvSpPr>
          <p:spPr>
            <a:xfrm>
              <a:off x="5385250" y="766736"/>
              <a:ext cx="293560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Continuo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FC8D9F00-B1FF-F3E1-8D55-25078F3910E2}"/>
                </a:ext>
              </a:extLst>
            </p:cNvPr>
            <p:cNvSpPr txBox="1"/>
            <p:nvPr/>
          </p:nvSpPr>
          <p:spPr>
            <a:xfrm>
              <a:off x="2259889" y="455960"/>
              <a:ext cx="4222197" cy="348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200" b="1" spc="6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LEGENDA</a:t>
              </a:r>
              <a:endParaRPr lang="it-IT" spc="600" dirty="0"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03D5C456-66A0-821B-A0AB-CAB6C0475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50" y="3627258"/>
            <a:ext cx="3886536" cy="2484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1800EBE-64DA-7339-07CC-5818A1410977}"/>
              </a:ext>
            </a:extLst>
          </p:cNvPr>
          <p:cNvCxnSpPr/>
          <p:nvPr/>
        </p:nvCxnSpPr>
        <p:spPr>
          <a:xfrm flipV="1">
            <a:off x="2962836" y="2428568"/>
            <a:ext cx="606274" cy="1188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6E8325-06F3-C9AA-2EB4-3D239BF02969}"/>
              </a:ext>
            </a:extLst>
          </p:cNvPr>
          <p:cNvSpPr txBox="1"/>
          <p:nvPr/>
        </p:nvSpPr>
        <p:spPr>
          <a:xfrm>
            <a:off x="4417164" y="3631732"/>
            <a:ext cx="7385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Un blocco di MATLAB </a:t>
            </a:r>
            <a:r>
              <a:rPr lang="it-IT" sz="1400" dirty="0" err="1">
                <a:latin typeface="Georgia" panose="02040502050405020303" pitchFamily="18" charset="0"/>
              </a:rPr>
              <a:t>function</a:t>
            </a:r>
            <a:r>
              <a:rPr lang="it-IT" sz="1400" dirty="0">
                <a:latin typeface="Georgia" panose="02040502050405020303" pitchFamily="18" charset="0"/>
              </a:rPr>
              <a:t> è stato inserito per agevolare l’accensione e lo </a:t>
            </a:r>
            <a:r>
              <a:rPr lang="it-IT" sz="1400" dirty="0" err="1">
                <a:latin typeface="Georgia" panose="02040502050405020303" pitchFamily="18" charset="0"/>
              </a:rPr>
              <a:t>spengimento</a:t>
            </a:r>
            <a:r>
              <a:rPr lang="it-IT" sz="1400" dirty="0">
                <a:latin typeface="Georgia" panose="02040502050405020303" pitchFamily="18" charset="0"/>
              </a:rPr>
              <a:t> delle misure GPS. Il blocco SIMULINK riporta infatti in output sial il valore di posizione misurato che il valore </a:t>
            </a:r>
            <a:r>
              <a:rPr lang="it-IT" sz="1400" i="1" dirty="0" err="1">
                <a:latin typeface="Georgia" panose="02040502050405020303" pitchFamily="18" charset="0"/>
              </a:rPr>
              <a:t>en_gps</a:t>
            </a:r>
            <a:r>
              <a:rPr lang="it-IT" sz="1400" dirty="0">
                <a:latin typeface="Georgia" panose="02040502050405020303" pitchFamily="18" charset="0"/>
              </a:rPr>
              <a:t>, utilizzato</a:t>
            </a:r>
            <a:r>
              <a:rPr lang="it-IT" sz="1400" i="1" dirty="0">
                <a:latin typeface="Georgia" panose="02040502050405020303" pitchFamily="18" charset="0"/>
              </a:rPr>
              <a:t> </a:t>
            </a:r>
            <a:r>
              <a:rPr lang="it-IT" sz="1400" dirty="0">
                <a:latin typeface="Georgia" panose="02040502050405020303" pitchFamily="18" charset="0"/>
              </a:rPr>
              <a:t>per abilitare o meno nel filtro di posizione la retroazione con la misura disponibile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B199582-5934-1D1F-B673-CB01D14A1C49}"/>
                  </a:ext>
                </a:extLst>
              </p:cNvPr>
              <p:cNvSpPr txBox="1"/>
              <p:nvPr/>
            </p:nvSpPr>
            <p:spPr>
              <a:xfrm>
                <a:off x="7876955" y="1384715"/>
                <a:ext cx="1783897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Ɲ</m:t>
                    </m:r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B199582-5934-1D1F-B673-CB01D14A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955" y="1384715"/>
                <a:ext cx="1783897" cy="410497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1E539A5-F55E-CF6B-2ECD-82E0BA1687D6}"/>
              </a:ext>
            </a:extLst>
          </p:cNvPr>
          <p:cNvSpPr txBox="1"/>
          <p:nvPr/>
        </p:nvSpPr>
        <p:spPr>
          <a:xfrm>
            <a:off x="8031394" y="1769085"/>
            <a:ext cx="3932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dove: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9E3E6F8-A8F4-8953-1F05-A0973F04D0DF}"/>
                  </a:ext>
                </a:extLst>
              </p:cNvPr>
              <p:cNvSpPr txBox="1"/>
              <p:nvPr/>
            </p:nvSpPr>
            <p:spPr>
              <a:xfrm>
                <a:off x="8105887" y="2169231"/>
                <a:ext cx="36177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it-IT" dirty="0"/>
                  <a:t>m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9E3E6F8-A8F4-8953-1F05-A0973F04D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887" y="2169231"/>
                <a:ext cx="3617775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3DF5C52-1F47-5DBB-60CB-BDB27E3A4CA5}"/>
              </a:ext>
            </a:extLst>
          </p:cNvPr>
          <p:cNvSpPr txBox="1"/>
          <p:nvPr/>
        </p:nvSpPr>
        <p:spPr>
          <a:xfrm>
            <a:off x="8031394" y="792070"/>
            <a:ext cx="3932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Il GPS è stato modellato con del rumore bianco additivo</a:t>
            </a:r>
          </a:p>
        </p:txBody>
      </p:sp>
    </p:spTree>
    <p:extLst>
      <p:ext uri="{BB962C8B-B14F-4D97-AF65-F5344CB8AC3E}">
        <p14:creationId xmlns:p14="http://schemas.microsoft.com/office/powerpoint/2010/main" val="3326420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722E5E3E-97FF-0A83-B8E3-FA910AEFF8B9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9672127-B7F3-2991-CDD9-12DA9C14C91F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F5E514E-AFEB-72F4-A42B-453326A71AE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C8A9C5A-7FD7-5E01-DCA0-D05CA4A200E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E7F0C1B-FCD2-A2CE-D0EB-B57F58987D4B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83A0C72-66B5-A3C8-6A01-22102EB3797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CEB371C-ACD9-CDD6-CDF4-5E9C640C2B1D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IMPLEMENTAZIONE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BC447A7-B855-9B59-938C-D45CE501422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5" name="Immagine 4" descr="Immagine che contiene diagramma, schermata, testo, Piano&#10;&#10;Descrizione generata automaticamente">
            <a:extLst>
              <a:ext uri="{FF2B5EF4-FFF2-40B4-BE49-F238E27FC236}">
                <a16:creationId xmlns:a16="http://schemas.microsoft.com/office/drawing/2014/main" id="{AFED29EA-3C6C-EA47-B4D7-405D59C9B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9" y="651034"/>
            <a:ext cx="8164383" cy="4091903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1B446937-5585-F50F-5C40-CAC341F9FD84}"/>
              </a:ext>
            </a:extLst>
          </p:cNvPr>
          <p:cNvGrpSpPr/>
          <p:nvPr/>
        </p:nvGrpSpPr>
        <p:grpSpPr>
          <a:xfrm>
            <a:off x="4417164" y="6309852"/>
            <a:ext cx="4966534" cy="518786"/>
            <a:chOff x="2259889" y="418649"/>
            <a:chExt cx="6060968" cy="651841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62188F4E-93B6-6E00-F1C8-1AC53B09195A}"/>
                </a:ext>
              </a:extLst>
            </p:cNvPr>
            <p:cNvSpPr/>
            <p:nvPr/>
          </p:nvSpPr>
          <p:spPr>
            <a:xfrm>
              <a:off x="2259889" y="418649"/>
              <a:ext cx="4222197" cy="651841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E0F93032-7FBF-CA5B-716C-839ACB8D308C}"/>
                </a:ext>
              </a:extLst>
            </p:cNvPr>
            <p:cNvSpPr/>
            <p:nvPr/>
          </p:nvSpPr>
          <p:spPr>
            <a:xfrm>
              <a:off x="2348666" y="862602"/>
              <a:ext cx="108000" cy="108000"/>
            </a:xfrm>
            <a:prstGeom prst="ellipse">
              <a:avLst/>
            </a:prstGeom>
            <a:solidFill>
              <a:srgbClr val="DF66C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01642D6D-F033-CD58-C14F-FFDBD85FF6C4}"/>
                </a:ext>
              </a:extLst>
            </p:cNvPr>
            <p:cNvSpPr/>
            <p:nvPr/>
          </p:nvSpPr>
          <p:spPr>
            <a:xfrm>
              <a:off x="3474928" y="862602"/>
              <a:ext cx="108000" cy="108000"/>
            </a:xfrm>
            <a:prstGeom prst="ellipse">
              <a:avLst/>
            </a:prstGeom>
            <a:solidFill>
              <a:srgbClr val="77DC8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69EA8243-51F9-A70A-7DBC-DD069673F3CA}"/>
                </a:ext>
              </a:extLst>
            </p:cNvPr>
            <p:cNvSpPr/>
            <p:nvPr/>
          </p:nvSpPr>
          <p:spPr>
            <a:xfrm>
              <a:off x="4353749" y="862602"/>
              <a:ext cx="108000" cy="108000"/>
            </a:xfrm>
            <a:prstGeom prst="ellipse">
              <a:avLst/>
            </a:prstGeom>
            <a:solidFill>
              <a:srgbClr val="E6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50DC00BB-862C-84EF-935B-27323CD4E2FF}"/>
                </a:ext>
              </a:extLst>
            </p:cNvPr>
            <p:cNvSpPr/>
            <p:nvPr/>
          </p:nvSpPr>
          <p:spPr>
            <a:xfrm>
              <a:off x="5277250" y="862602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F02783D-F525-E11F-17CD-DFFCDC2C0856}"/>
                </a:ext>
              </a:extLst>
            </p:cNvPr>
            <p:cNvSpPr txBox="1"/>
            <p:nvPr/>
          </p:nvSpPr>
          <p:spPr>
            <a:xfrm>
              <a:off x="2456666" y="766736"/>
              <a:ext cx="9893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Costante</a:t>
              </a: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9B5FEF0F-0F07-BDCA-24C6-794FE349E484}"/>
                </a:ext>
              </a:extLst>
            </p:cNvPr>
            <p:cNvSpPr txBox="1"/>
            <p:nvPr/>
          </p:nvSpPr>
          <p:spPr>
            <a:xfrm>
              <a:off x="3554037" y="769885"/>
              <a:ext cx="662821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T_GPS</a:t>
              </a: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AD6F577A-894F-8BA9-F86A-6AC849A3ADE5}"/>
                </a:ext>
              </a:extLst>
            </p:cNvPr>
            <p:cNvSpPr txBox="1"/>
            <p:nvPr/>
          </p:nvSpPr>
          <p:spPr>
            <a:xfrm>
              <a:off x="4461750" y="769885"/>
              <a:ext cx="869500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T_INS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C53F0CE1-FA61-3642-59E8-7B0D655FACED}"/>
                </a:ext>
              </a:extLst>
            </p:cNvPr>
            <p:cNvSpPr txBox="1"/>
            <p:nvPr/>
          </p:nvSpPr>
          <p:spPr>
            <a:xfrm>
              <a:off x="5385250" y="766736"/>
              <a:ext cx="293560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Continuo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81E1B8EF-5851-9103-CC23-18A45236960F}"/>
                </a:ext>
              </a:extLst>
            </p:cNvPr>
            <p:cNvSpPr txBox="1"/>
            <p:nvPr/>
          </p:nvSpPr>
          <p:spPr>
            <a:xfrm>
              <a:off x="2259889" y="455960"/>
              <a:ext cx="4222197" cy="348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200" b="1" spc="6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LEGENDA</a:t>
              </a:r>
              <a:endParaRPr lang="it-IT" spc="600" dirty="0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61AD73-C5BD-C55B-B04A-4AA9812D9917}"/>
              </a:ext>
            </a:extLst>
          </p:cNvPr>
          <p:cNvSpPr txBox="1"/>
          <p:nvPr/>
        </p:nvSpPr>
        <p:spPr>
          <a:xfrm>
            <a:off x="8305182" y="681006"/>
            <a:ext cx="37460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Il seguente blocco implementa le formule dell’algoritmo MPS per la conversione delle misure di accelerometro e magnetometro in misure degli angoli di asseto. L’algoritmo è ben dettagliato nella sezione 2, per brevità si riportano qui sotto le equazioni implementate.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84FA5C-E151-0EAF-0DB5-F768A478E8F6}"/>
                  </a:ext>
                </a:extLst>
              </p:cNvPr>
              <p:cNvSpPr txBox="1"/>
              <p:nvPr/>
            </p:nvSpPr>
            <p:spPr>
              <a:xfrm>
                <a:off x="8305182" y="2311416"/>
                <a:ext cx="3746019" cy="2692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2(−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, −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100" i="1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d>
                                <m:dPr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it-IT" sz="11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100" b="0" i="0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it-IT" sz="11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  <m:e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𝑎𝑡𝑎𝑛</m:t>
                              </m:r>
                              <m:d>
                                <m:dPr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it-IT" sz="11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  <m:r>
                                        <a:rPr lang="it-IT" sz="11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100" b="0" i="0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100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11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Pre>
                        <m:sPrePr>
                          <m:ctrlP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sPre>
                      <m:r>
                        <a:rPr lang="it-IT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Pre>
                        <m:sPrePr>
                          <m:ctrlP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sPre>
                      <m:r>
                        <a:rPr lang="it-IT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Pre>
                        <m:sPrePr>
                          <m:ctrlP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sPre>
                      <m:r>
                        <a:rPr lang="it-IT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  <m:e>
                              <m:acc>
                                <m:accPr>
                                  <m:chr m:val="̅"/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Pre>
                        <m:sPrePr>
                          <m:ctrlP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sPre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100" i="1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it-IT" sz="1100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Pre>
                        <m:sPre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1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sPre>
                    </m:oMath>
                  </m:oMathPara>
                </a14:m>
                <a:endParaRPr lang="it-IT" sz="1100" dirty="0">
                  <a:latin typeface="Georgia" panose="02040502050405020303" pitchFamily="18" charset="0"/>
                </a:endParaRP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84FA5C-E151-0EAF-0DB5-F768A478E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82" y="2311416"/>
                <a:ext cx="3746019" cy="2692853"/>
              </a:xfrm>
              <a:prstGeom prst="rect">
                <a:avLst/>
              </a:prstGeom>
              <a:blipFill>
                <a:blip r:embed="rId3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655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722E5E3E-97FF-0A83-B8E3-FA910AEFF8B9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9672127-B7F3-2991-CDD9-12DA9C14C91F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F5E514E-AFEB-72F4-A42B-453326A71AE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C8A9C5A-7FD7-5E01-DCA0-D05CA4A200E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E7F0C1B-FCD2-A2CE-D0EB-B57F58987D4B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83A0C72-66B5-A3C8-6A01-22102EB3797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CEB371C-ACD9-CDD6-CDF4-5E9C640C2B1D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IMPLEMENTAZIONE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BC447A7-B855-9B59-938C-D45CE501422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C512982E-2678-E431-1500-F40305A5C202}"/>
              </a:ext>
            </a:extLst>
          </p:cNvPr>
          <p:cNvGrpSpPr/>
          <p:nvPr/>
        </p:nvGrpSpPr>
        <p:grpSpPr>
          <a:xfrm>
            <a:off x="4488185" y="6048638"/>
            <a:ext cx="4966534" cy="518786"/>
            <a:chOff x="2259889" y="418649"/>
            <a:chExt cx="6060968" cy="651841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046A8FAA-04C1-FF79-A832-249C8F6977C3}"/>
                </a:ext>
              </a:extLst>
            </p:cNvPr>
            <p:cNvSpPr/>
            <p:nvPr/>
          </p:nvSpPr>
          <p:spPr>
            <a:xfrm>
              <a:off x="2259889" y="418649"/>
              <a:ext cx="4222197" cy="651841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9FF8D69F-ABB7-36E2-9B86-6D8770D4F153}"/>
                </a:ext>
              </a:extLst>
            </p:cNvPr>
            <p:cNvSpPr/>
            <p:nvPr/>
          </p:nvSpPr>
          <p:spPr>
            <a:xfrm>
              <a:off x="2348666" y="862602"/>
              <a:ext cx="108000" cy="108000"/>
            </a:xfrm>
            <a:prstGeom prst="ellipse">
              <a:avLst/>
            </a:prstGeom>
            <a:solidFill>
              <a:srgbClr val="DF66C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5A9BB39-A027-897D-7FE6-507FCB168D2D}"/>
                </a:ext>
              </a:extLst>
            </p:cNvPr>
            <p:cNvSpPr/>
            <p:nvPr/>
          </p:nvSpPr>
          <p:spPr>
            <a:xfrm>
              <a:off x="3474928" y="862602"/>
              <a:ext cx="108000" cy="108000"/>
            </a:xfrm>
            <a:prstGeom prst="ellipse">
              <a:avLst/>
            </a:prstGeom>
            <a:solidFill>
              <a:srgbClr val="77DC8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A8D4932A-2C9F-40EF-C562-6E3881DEE55F}"/>
                </a:ext>
              </a:extLst>
            </p:cNvPr>
            <p:cNvSpPr/>
            <p:nvPr/>
          </p:nvSpPr>
          <p:spPr>
            <a:xfrm>
              <a:off x="4353749" y="862602"/>
              <a:ext cx="108000" cy="108000"/>
            </a:xfrm>
            <a:prstGeom prst="ellipse">
              <a:avLst/>
            </a:prstGeom>
            <a:solidFill>
              <a:srgbClr val="E6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7F5EC13E-8E24-32F9-DB72-CD98C73271F4}"/>
                </a:ext>
              </a:extLst>
            </p:cNvPr>
            <p:cNvSpPr/>
            <p:nvPr/>
          </p:nvSpPr>
          <p:spPr>
            <a:xfrm>
              <a:off x="5277250" y="862602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DB6D4983-25E9-AE95-5B32-35DC9BD34BDE}"/>
                </a:ext>
              </a:extLst>
            </p:cNvPr>
            <p:cNvSpPr txBox="1"/>
            <p:nvPr/>
          </p:nvSpPr>
          <p:spPr>
            <a:xfrm>
              <a:off x="2456666" y="766736"/>
              <a:ext cx="9893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Costante</a:t>
              </a: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E6114BC6-A588-7240-6041-CFE1B98D2E28}"/>
                </a:ext>
              </a:extLst>
            </p:cNvPr>
            <p:cNvSpPr txBox="1"/>
            <p:nvPr/>
          </p:nvSpPr>
          <p:spPr>
            <a:xfrm>
              <a:off x="3554037" y="769885"/>
              <a:ext cx="662821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T_GPS</a:t>
              </a: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10983EB6-A8B3-8D36-A281-F53E8E919543}"/>
                </a:ext>
              </a:extLst>
            </p:cNvPr>
            <p:cNvSpPr txBox="1"/>
            <p:nvPr/>
          </p:nvSpPr>
          <p:spPr>
            <a:xfrm>
              <a:off x="4461750" y="769885"/>
              <a:ext cx="869500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T_INS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757765F6-8250-6C89-6560-530E22BB00BB}"/>
                </a:ext>
              </a:extLst>
            </p:cNvPr>
            <p:cNvSpPr txBox="1"/>
            <p:nvPr/>
          </p:nvSpPr>
          <p:spPr>
            <a:xfrm>
              <a:off x="5385250" y="766736"/>
              <a:ext cx="293560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Continuo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90D61459-342F-41E4-113F-48F14ACC864A}"/>
                </a:ext>
              </a:extLst>
            </p:cNvPr>
            <p:cNvSpPr txBox="1"/>
            <p:nvPr/>
          </p:nvSpPr>
          <p:spPr>
            <a:xfrm>
              <a:off x="2259889" y="455960"/>
              <a:ext cx="4222197" cy="348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200" b="1" spc="6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LEGENDA</a:t>
              </a:r>
              <a:endParaRPr lang="it-IT" spc="600" dirty="0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3E000E-6712-B005-8C79-DF1A098C9569}"/>
              </a:ext>
            </a:extLst>
          </p:cNvPr>
          <p:cNvSpPr txBox="1"/>
          <p:nvPr/>
        </p:nvSpPr>
        <p:spPr>
          <a:xfrm>
            <a:off x="9969793" y="660730"/>
            <a:ext cx="1837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Il seguente blocco implementa il filtro complementare di assetto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E54B91C-2F50-3181-1F95-F92F495F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4" y="636981"/>
            <a:ext cx="9830009" cy="40243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EEB3647-60CD-425C-0490-B710CB05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54" y="4202246"/>
            <a:ext cx="2955807" cy="11353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922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722E5E3E-97FF-0A83-B8E3-FA910AEFF8B9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9672127-B7F3-2991-CDD9-12DA9C14C91F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F5E514E-AFEB-72F4-A42B-453326A71AE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C8A9C5A-7FD7-5E01-DCA0-D05CA4A200E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E7F0C1B-FCD2-A2CE-D0EB-B57F58987D4B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83A0C72-66B5-A3C8-6A01-22102EB3797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CEB371C-ACD9-CDD6-CDF4-5E9C640C2B1D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IMPLEMENTAZIONE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BC447A7-B855-9B59-938C-D45CE501422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C512982E-2678-E431-1500-F40305A5C202}"/>
              </a:ext>
            </a:extLst>
          </p:cNvPr>
          <p:cNvGrpSpPr/>
          <p:nvPr/>
        </p:nvGrpSpPr>
        <p:grpSpPr>
          <a:xfrm>
            <a:off x="4488185" y="6048638"/>
            <a:ext cx="4966534" cy="518786"/>
            <a:chOff x="2259889" y="418649"/>
            <a:chExt cx="6060968" cy="651841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046A8FAA-04C1-FF79-A832-249C8F6977C3}"/>
                </a:ext>
              </a:extLst>
            </p:cNvPr>
            <p:cNvSpPr/>
            <p:nvPr/>
          </p:nvSpPr>
          <p:spPr>
            <a:xfrm>
              <a:off x="2259889" y="418649"/>
              <a:ext cx="4222197" cy="651841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9FF8D69F-ABB7-36E2-9B86-6D8770D4F153}"/>
                </a:ext>
              </a:extLst>
            </p:cNvPr>
            <p:cNvSpPr/>
            <p:nvPr/>
          </p:nvSpPr>
          <p:spPr>
            <a:xfrm>
              <a:off x="2348666" y="862602"/>
              <a:ext cx="108000" cy="108000"/>
            </a:xfrm>
            <a:prstGeom prst="ellipse">
              <a:avLst/>
            </a:prstGeom>
            <a:solidFill>
              <a:srgbClr val="DF66C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5A9BB39-A027-897D-7FE6-507FCB168D2D}"/>
                </a:ext>
              </a:extLst>
            </p:cNvPr>
            <p:cNvSpPr/>
            <p:nvPr/>
          </p:nvSpPr>
          <p:spPr>
            <a:xfrm>
              <a:off x="3474928" y="862602"/>
              <a:ext cx="108000" cy="108000"/>
            </a:xfrm>
            <a:prstGeom prst="ellipse">
              <a:avLst/>
            </a:prstGeom>
            <a:solidFill>
              <a:srgbClr val="77DC8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A8D4932A-2C9F-40EF-C562-6E3881DEE55F}"/>
                </a:ext>
              </a:extLst>
            </p:cNvPr>
            <p:cNvSpPr/>
            <p:nvPr/>
          </p:nvSpPr>
          <p:spPr>
            <a:xfrm>
              <a:off x="4353749" y="862602"/>
              <a:ext cx="108000" cy="108000"/>
            </a:xfrm>
            <a:prstGeom prst="ellipse">
              <a:avLst/>
            </a:prstGeom>
            <a:solidFill>
              <a:srgbClr val="E6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7F5EC13E-8E24-32F9-DB72-CD98C73271F4}"/>
                </a:ext>
              </a:extLst>
            </p:cNvPr>
            <p:cNvSpPr/>
            <p:nvPr/>
          </p:nvSpPr>
          <p:spPr>
            <a:xfrm>
              <a:off x="5277250" y="862602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DB6D4983-25E9-AE95-5B32-35DC9BD34BDE}"/>
                </a:ext>
              </a:extLst>
            </p:cNvPr>
            <p:cNvSpPr txBox="1"/>
            <p:nvPr/>
          </p:nvSpPr>
          <p:spPr>
            <a:xfrm>
              <a:off x="2456666" y="766736"/>
              <a:ext cx="9893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Costante</a:t>
              </a: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E6114BC6-A588-7240-6041-CFE1B98D2E28}"/>
                </a:ext>
              </a:extLst>
            </p:cNvPr>
            <p:cNvSpPr txBox="1"/>
            <p:nvPr/>
          </p:nvSpPr>
          <p:spPr>
            <a:xfrm>
              <a:off x="3554037" y="769885"/>
              <a:ext cx="662821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T_GPS</a:t>
              </a: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10983EB6-A8B3-8D36-A281-F53E8E919543}"/>
                </a:ext>
              </a:extLst>
            </p:cNvPr>
            <p:cNvSpPr txBox="1"/>
            <p:nvPr/>
          </p:nvSpPr>
          <p:spPr>
            <a:xfrm>
              <a:off x="4461750" y="769885"/>
              <a:ext cx="869500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T_INS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757765F6-8250-6C89-6560-530E22BB00BB}"/>
                </a:ext>
              </a:extLst>
            </p:cNvPr>
            <p:cNvSpPr txBox="1"/>
            <p:nvPr/>
          </p:nvSpPr>
          <p:spPr>
            <a:xfrm>
              <a:off x="5385250" y="766736"/>
              <a:ext cx="293560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Continuo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90D61459-342F-41E4-113F-48F14ACC864A}"/>
                </a:ext>
              </a:extLst>
            </p:cNvPr>
            <p:cNvSpPr txBox="1"/>
            <p:nvPr/>
          </p:nvSpPr>
          <p:spPr>
            <a:xfrm>
              <a:off x="2259889" y="455960"/>
              <a:ext cx="4222197" cy="348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200" b="1" spc="6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LEGENDA</a:t>
              </a:r>
              <a:endParaRPr lang="it-IT" spc="600" dirty="0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5E54B91C-2F50-3181-1F95-F92F495F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4" y="636981"/>
            <a:ext cx="9830009" cy="40243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EEB3647-60CD-425C-0490-B710CB05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54" y="4202246"/>
            <a:ext cx="2955807" cy="11353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5DC0D6-FC40-7724-1D2E-06CE231D0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663" y="488953"/>
            <a:ext cx="5864198" cy="2192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9690085E-4F4E-B57B-92E0-337C6F6DBEDD}"/>
              </a:ext>
            </a:extLst>
          </p:cNvPr>
          <p:cNvSpPr/>
          <p:nvPr/>
        </p:nvSpPr>
        <p:spPr>
          <a:xfrm>
            <a:off x="6937489" y="3031905"/>
            <a:ext cx="1010487" cy="1031824"/>
          </a:xfrm>
          <a:prstGeom prst="ellipse">
            <a:avLst/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09FF830-DCBD-8750-2CB5-AAA1A530925B}"/>
                  </a:ext>
                </a:extLst>
              </p:cNvPr>
              <p:cNvSpPr txBox="1"/>
              <p:nvPr/>
            </p:nvSpPr>
            <p:spPr>
              <a:xfrm>
                <a:off x="3865663" y="2291128"/>
                <a:ext cx="5589056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latin typeface="Georgia" panose="02040502050405020303" pitchFamily="18" charset="0"/>
                  </a:rPr>
                  <a:t>Mappa</a:t>
                </a:r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400" dirty="0">
                    <a:latin typeface="Georgia" panose="02040502050405020303" pitchFamily="18" charset="0"/>
                  </a:rPr>
                  <a:t> all’interno dell’intervallo </a:t>
                </a:r>
                <a14:m>
                  <m:oMath xmlns:m="http://schemas.openxmlformats.org/officeDocument/2006/math">
                    <m:r>
                      <a:rPr lang="it-IT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it-IT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it-IT" sz="14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09FF830-DCBD-8750-2CB5-AAA1A5309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663" y="2291128"/>
                <a:ext cx="5589056" cy="319446"/>
              </a:xfrm>
              <a:prstGeom prst="rect">
                <a:avLst/>
              </a:prstGeom>
              <a:blipFill>
                <a:blip r:embed="rId5"/>
                <a:stretch>
                  <a:fillRect l="-327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00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722E5E3E-97FF-0A83-B8E3-FA910AEFF8B9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9672127-B7F3-2991-CDD9-12DA9C14C91F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F5E514E-AFEB-72F4-A42B-453326A71AE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C8A9C5A-7FD7-5E01-DCA0-D05CA4A200E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E7F0C1B-FCD2-A2CE-D0EB-B57F58987D4B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83A0C72-66B5-A3C8-6A01-22102EB3797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CEB371C-ACD9-CDD6-CDF4-5E9C640C2B1D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IMPLEMENTAZIONE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BC447A7-B855-9B59-938C-D45CE501422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C512982E-2678-E431-1500-F40305A5C202}"/>
              </a:ext>
            </a:extLst>
          </p:cNvPr>
          <p:cNvGrpSpPr/>
          <p:nvPr/>
        </p:nvGrpSpPr>
        <p:grpSpPr>
          <a:xfrm>
            <a:off x="4488185" y="6048638"/>
            <a:ext cx="4966534" cy="518786"/>
            <a:chOff x="2259889" y="418649"/>
            <a:chExt cx="6060968" cy="651841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046A8FAA-04C1-FF79-A832-249C8F6977C3}"/>
                </a:ext>
              </a:extLst>
            </p:cNvPr>
            <p:cNvSpPr/>
            <p:nvPr/>
          </p:nvSpPr>
          <p:spPr>
            <a:xfrm>
              <a:off x="2259889" y="418649"/>
              <a:ext cx="4222197" cy="651841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9FF8D69F-ABB7-36E2-9B86-6D8770D4F153}"/>
                </a:ext>
              </a:extLst>
            </p:cNvPr>
            <p:cNvSpPr/>
            <p:nvPr/>
          </p:nvSpPr>
          <p:spPr>
            <a:xfrm>
              <a:off x="2348666" y="862602"/>
              <a:ext cx="108000" cy="108000"/>
            </a:xfrm>
            <a:prstGeom prst="ellipse">
              <a:avLst/>
            </a:prstGeom>
            <a:solidFill>
              <a:srgbClr val="DF66C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5A9BB39-A027-897D-7FE6-507FCB168D2D}"/>
                </a:ext>
              </a:extLst>
            </p:cNvPr>
            <p:cNvSpPr/>
            <p:nvPr/>
          </p:nvSpPr>
          <p:spPr>
            <a:xfrm>
              <a:off x="3474928" y="862602"/>
              <a:ext cx="108000" cy="108000"/>
            </a:xfrm>
            <a:prstGeom prst="ellipse">
              <a:avLst/>
            </a:prstGeom>
            <a:solidFill>
              <a:srgbClr val="77DC8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A8D4932A-2C9F-40EF-C562-6E3881DEE55F}"/>
                </a:ext>
              </a:extLst>
            </p:cNvPr>
            <p:cNvSpPr/>
            <p:nvPr/>
          </p:nvSpPr>
          <p:spPr>
            <a:xfrm>
              <a:off x="4353749" y="862602"/>
              <a:ext cx="108000" cy="108000"/>
            </a:xfrm>
            <a:prstGeom prst="ellipse">
              <a:avLst/>
            </a:prstGeom>
            <a:solidFill>
              <a:srgbClr val="E6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7F5EC13E-8E24-32F9-DB72-CD98C73271F4}"/>
                </a:ext>
              </a:extLst>
            </p:cNvPr>
            <p:cNvSpPr/>
            <p:nvPr/>
          </p:nvSpPr>
          <p:spPr>
            <a:xfrm>
              <a:off x="5277250" y="862602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DB6D4983-25E9-AE95-5B32-35DC9BD34BDE}"/>
                </a:ext>
              </a:extLst>
            </p:cNvPr>
            <p:cNvSpPr txBox="1"/>
            <p:nvPr/>
          </p:nvSpPr>
          <p:spPr>
            <a:xfrm>
              <a:off x="2456666" y="766736"/>
              <a:ext cx="9893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Costante</a:t>
              </a: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E6114BC6-A588-7240-6041-CFE1B98D2E28}"/>
                </a:ext>
              </a:extLst>
            </p:cNvPr>
            <p:cNvSpPr txBox="1"/>
            <p:nvPr/>
          </p:nvSpPr>
          <p:spPr>
            <a:xfrm>
              <a:off x="3554037" y="769885"/>
              <a:ext cx="662821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T_GPS</a:t>
              </a: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10983EB6-A8B3-8D36-A281-F53E8E919543}"/>
                </a:ext>
              </a:extLst>
            </p:cNvPr>
            <p:cNvSpPr txBox="1"/>
            <p:nvPr/>
          </p:nvSpPr>
          <p:spPr>
            <a:xfrm>
              <a:off x="4461750" y="769885"/>
              <a:ext cx="869500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T_INS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757765F6-8250-6C89-6560-530E22BB00BB}"/>
                </a:ext>
              </a:extLst>
            </p:cNvPr>
            <p:cNvSpPr txBox="1"/>
            <p:nvPr/>
          </p:nvSpPr>
          <p:spPr>
            <a:xfrm>
              <a:off x="5385250" y="766736"/>
              <a:ext cx="293560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Continuo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90D61459-342F-41E4-113F-48F14ACC864A}"/>
                </a:ext>
              </a:extLst>
            </p:cNvPr>
            <p:cNvSpPr txBox="1"/>
            <p:nvPr/>
          </p:nvSpPr>
          <p:spPr>
            <a:xfrm>
              <a:off x="2259889" y="455960"/>
              <a:ext cx="4222197" cy="348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200" b="1" spc="6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LEGENDA</a:t>
              </a:r>
              <a:endParaRPr lang="it-IT" spc="600" dirty="0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5E54B91C-2F50-3181-1F95-F92F495F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4" y="636981"/>
            <a:ext cx="9830009" cy="40243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EEB3647-60CD-425C-0490-B710CB05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54" y="4202246"/>
            <a:ext cx="2955807" cy="11353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9690085E-4F4E-B57B-92E0-337C6F6DBEDD}"/>
              </a:ext>
            </a:extLst>
          </p:cNvPr>
          <p:cNvSpPr/>
          <p:nvPr/>
        </p:nvSpPr>
        <p:spPr>
          <a:xfrm>
            <a:off x="1592745" y="903797"/>
            <a:ext cx="3955903" cy="1167841"/>
          </a:xfrm>
          <a:prstGeom prst="ellipse">
            <a:avLst/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38FA7AD-52FD-A625-16D3-9454A6A84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74" y="2233692"/>
            <a:ext cx="5402709" cy="1433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09FF830-DCBD-8750-2CB5-AAA1A530925B}"/>
                  </a:ext>
                </a:extLst>
              </p:cNvPr>
              <p:cNvSpPr txBox="1"/>
              <p:nvPr/>
            </p:nvSpPr>
            <p:spPr>
              <a:xfrm>
                <a:off x="689074" y="3319280"/>
                <a:ext cx="5589056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latin typeface="Georgia" panose="02040502050405020303" pitchFamily="18" charset="0"/>
                  </a:rPr>
                  <a:t>Calcola 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it-IT" sz="1400" dirty="0">
                    <a:latin typeface="Georgia" panose="02040502050405020303" pitchFamily="18" charset="0"/>
                  </a:rPr>
                  <a:t> misurato con i soli sensori inerziali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09FF830-DCBD-8750-2CB5-AAA1A5309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4" y="3319280"/>
                <a:ext cx="5589056" cy="319446"/>
              </a:xfrm>
              <a:prstGeom prst="rect">
                <a:avLst/>
              </a:prstGeom>
              <a:blipFill>
                <a:blip r:embed="rId5"/>
                <a:stretch>
                  <a:fillRect l="-327" t="-5769" b="-134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493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722E5E3E-97FF-0A83-B8E3-FA910AEFF8B9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9672127-B7F3-2991-CDD9-12DA9C14C91F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F5E514E-AFEB-72F4-A42B-453326A71AE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C8A9C5A-7FD7-5E01-DCA0-D05CA4A200E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E7F0C1B-FCD2-A2CE-D0EB-B57F58987D4B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83A0C72-66B5-A3C8-6A01-22102EB3797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CEB371C-ACD9-CDD6-CDF4-5E9C640C2B1D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IMPLEMENTAZIONE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BC447A7-B855-9B59-938C-D45CE501422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8" name="Immagine 7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1FE52E70-D238-ABD8-A426-28737F7CE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4" y="821168"/>
            <a:ext cx="10319724" cy="5215664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BC449644-F49C-ED5F-1F3B-B6C632A47844}"/>
              </a:ext>
            </a:extLst>
          </p:cNvPr>
          <p:cNvGrpSpPr/>
          <p:nvPr/>
        </p:nvGrpSpPr>
        <p:grpSpPr>
          <a:xfrm>
            <a:off x="4417164" y="6309852"/>
            <a:ext cx="4966534" cy="518786"/>
            <a:chOff x="2259889" y="418649"/>
            <a:chExt cx="6060968" cy="651841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647789ED-714D-DA65-E927-F01DAF1B87E4}"/>
                </a:ext>
              </a:extLst>
            </p:cNvPr>
            <p:cNvSpPr/>
            <p:nvPr/>
          </p:nvSpPr>
          <p:spPr>
            <a:xfrm>
              <a:off x="2259889" y="418649"/>
              <a:ext cx="4222197" cy="651841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907AA6E6-7869-4127-FE54-226753076564}"/>
                </a:ext>
              </a:extLst>
            </p:cNvPr>
            <p:cNvSpPr/>
            <p:nvPr/>
          </p:nvSpPr>
          <p:spPr>
            <a:xfrm>
              <a:off x="2348666" y="862602"/>
              <a:ext cx="108000" cy="108000"/>
            </a:xfrm>
            <a:prstGeom prst="ellipse">
              <a:avLst/>
            </a:prstGeom>
            <a:solidFill>
              <a:srgbClr val="DF66C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CDD984F4-5D5F-159B-9FEB-386059ADE5EC}"/>
                </a:ext>
              </a:extLst>
            </p:cNvPr>
            <p:cNvSpPr/>
            <p:nvPr/>
          </p:nvSpPr>
          <p:spPr>
            <a:xfrm>
              <a:off x="3474928" y="862602"/>
              <a:ext cx="108000" cy="108000"/>
            </a:xfrm>
            <a:prstGeom prst="ellipse">
              <a:avLst/>
            </a:prstGeom>
            <a:solidFill>
              <a:srgbClr val="77DC8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73C660BD-E91E-BF0F-B847-3AD43FFC0F2B}"/>
                </a:ext>
              </a:extLst>
            </p:cNvPr>
            <p:cNvSpPr/>
            <p:nvPr/>
          </p:nvSpPr>
          <p:spPr>
            <a:xfrm>
              <a:off x="4353749" y="862602"/>
              <a:ext cx="108000" cy="108000"/>
            </a:xfrm>
            <a:prstGeom prst="ellipse">
              <a:avLst/>
            </a:prstGeom>
            <a:solidFill>
              <a:srgbClr val="E6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9C311691-9484-1364-EFC4-89E7FE972B7A}"/>
                </a:ext>
              </a:extLst>
            </p:cNvPr>
            <p:cNvSpPr/>
            <p:nvPr/>
          </p:nvSpPr>
          <p:spPr>
            <a:xfrm>
              <a:off x="5277250" y="862602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28A757BA-5B6E-9C70-8941-297E1E7DA88D}"/>
                </a:ext>
              </a:extLst>
            </p:cNvPr>
            <p:cNvSpPr txBox="1"/>
            <p:nvPr/>
          </p:nvSpPr>
          <p:spPr>
            <a:xfrm>
              <a:off x="2456666" y="766736"/>
              <a:ext cx="9893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Costante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60468538-0D43-AFD5-2C3A-63AAB477E452}"/>
                </a:ext>
              </a:extLst>
            </p:cNvPr>
            <p:cNvSpPr txBox="1"/>
            <p:nvPr/>
          </p:nvSpPr>
          <p:spPr>
            <a:xfrm>
              <a:off x="3554037" y="769885"/>
              <a:ext cx="662821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T_GPS</a:t>
              </a: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42F1EE0-CA91-4F4D-9BAE-724C7DD15FD9}"/>
                </a:ext>
              </a:extLst>
            </p:cNvPr>
            <p:cNvSpPr txBox="1"/>
            <p:nvPr/>
          </p:nvSpPr>
          <p:spPr>
            <a:xfrm>
              <a:off x="4461750" y="769885"/>
              <a:ext cx="869500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T_INS</a:t>
              </a: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EBD7A6F5-BF9C-FFD2-4299-8AC8AFAA9E69}"/>
                </a:ext>
              </a:extLst>
            </p:cNvPr>
            <p:cNvSpPr txBox="1"/>
            <p:nvPr/>
          </p:nvSpPr>
          <p:spPr>
            <a:xfrm>
              <a:off x="5385250" y="766736"/>
              <a:ext cx="293560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Continuo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DA300458-807F-A94E-69E0-FE014B50E1C1}"/>
                </a:ext>
              </a:extLst>
            </p:cNvPr>
            <p:cNvSpPr txBox="1"/>
            <p:nvPr/>
          </p:nvSpPr>
          <p:spPr>
            <a:xfrm>
              <a:off x="2259889" y="455960"/>
              <a:ext cx="4222197" cy="348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200" b="1" spc="6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LEGENDA</a:t>
              </a:r>
              <a:endParaRPr lang="it-IT" spc="600" dirty="0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9C6D35-18A2-DE7C-D139-DEE1C3718116}"/>
              </a:ext>
            </a:extLst>
          </p:cNvPr>
          <p:cNvSpPr txBox="1"/>
          <p:nvPr/>
        </p:nvSpPr>
        <p:spPr>
          <a:xfrm>
            <a:off x="10412088" y="821168"/>
            <a:ext cx="1837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Il seguente blocco implementa il filtro complementare di posizione</a:t>
            </a:r>
          </a:p>
        </p:txBody>
      </p:sp>
      <p:pic>
        <p:nvPicPr>
          <p:cNvPr id="12" name="Picture 2" descr="Fig. 4.">
            <a:extLst>
              <a:ext uri="{FF2B5EF4-FFF2-40B4-BE49-F238E27FC236}">
                <a16:creationId xmlns:a16="http://schemas.microsoft.com/office/drawing/2014/main" id="{D14A8AA7-4ACD-7F5A-4062-E83013F07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583" y="4632379"/>
            <a:ext cx="2321505" cy="12205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43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722E5E3E-97FF-0A83-B8E3-FA910AEFF8B9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9672127-B7F3-2991-CDD9-12DA9C14C91F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F5E514E-AFEB-72F4-A42B-453326A71AE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C8A9C5A-7FD7-5E01-DCA0-D05CA4A200E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E7F0C1B-FCD2-A2CE-D0EB-B57F58987D4B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83A0C72-66B5-A3C8-6A01-22102EB3797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CEB371C-ACD9-CDD6-CDF4-5E9C640C2B1D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IMPLEMENTAZIONE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BC447A7-B855-9B59-938C-D45CE501422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8" name="Immagine 7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1FE52E70-D238-ABD8-A426-28737F7CE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4" y="821168"/>
            <a:ext cx="10319724" cy="5215664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BC449644-F49C-ED5F-1F3B-B6C632A47844}"/>
              </a:ext>
            </a:extLst>
          </p:cNvPr>
          <p:cNvGrpSpPr/>
          <p:nvPr/>
        </p:nvGrpSpPr>
        <p:grpSpPr>
          <a:xfrm>
            <a:off x="4417164" y="6309852"/>
            <a:ext cx="4966534" cy="518786"/>
            <a:chOff x="2259889" y="418649"/>
            <a:chExt cx="6060968" cy="651841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647789ED-714D-DA65-E927-F01DAF1B87E4}"/>
                </a:ext>
              </a:extLst>
            </p:cNvPr>
            <p:cNvSpPr/>
            <p:nvPr/>
          </p:nvSpPr>
          <p:spPr>
            <a:xfrm>
              <a:off x="2259889" y="418649"/>
              <a:ext cx="4222197" cy="651841"/>
            </a:xfrm>
            <a:prstGeom prst="rect">
              <a:avLst/>
            </a:prstGeom>
            <a:solidFill>
              <a:srgbClr val="70D0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907AA6E6-7869-4127-FE54-226753076564}"/>
                </a:ext>
              </a:extLst>
            </p:cNvPr>
            <p:cNvSpPr/>
            <p:nvPr/>
          </p:nvSpPr>
          <p:spPr>
            <a:xfrm>
              <a:off x="2348666" y="862602"/>
              <a:ext cx="108000" cy="108000"/>
            </a:xfrm>
            <a:prstGeom prst="ellipse">
              <a:avLst/>
            </a:prstGeom>
            <a:solidFill>
              <a:srgbClr val="DF66C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CDD984F4-5D5F-159B-9FEB-386059ADE5EC}"/>
                </a:ext>
              </a:extLst>
            </p:cNvPr>
            <p:cNvSpPr/>
            <p:nvPr/>
          </p:nvSpPr>
          <p:spPr>
            <a:xfrm>
              <a:off x="3474928" y="862602"/>
              <a:ext cx="108000" cy="108000"/>
            </a:xfrm>
            <a:prstGeom prst="ellipse">
              <a:avLst/>
            </a:prstGeom>
            <a:solidFill>
              <a:srgbClr val="77DC84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73C660BD-E91E-BF0F-B847-3AD43FFC0F2B}"/>
                </a:ext>
              </a:extLst>
            </p:cNvPr>
            <p:cNvSpPr/>
            <p:nvPr/>
          </p:nvSpPr>
          <p:spPr>
            <a:xfrm>
              <a:off x="4353749" y="862602"/>
              <a:ext cx="108000" cy="108000"/>
            </a:xfrm>
            <a:prstGeom prst="ellipse">
              <a:avLst/>
            </a:prstGeom>
            <a:solidFill>
              <a:srgbClr val="E6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9C311691-9484-1364-EFC4-89E7FE972B7A}"/>
                </a:ext>
              </a:extLst>
            </p:cNvPr>
            <p:cNvSpPr/>
            <p:nvPr/>
          </p:nvSpPr>
          <p:spPr>
            <a:xfrm>
              <a:off x="5277250" y="862602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28A757BA-5B6E-9C70-8941-297E1E7DA88D}"/>
                </a:ext>
              </a:extLst>
            </p:cNvPr>
            <p:cNvSpPr txBox="1"/>
            <p:nvPr/>
          </p:nvSpPr>
          <p:spPr>
            <a:xfrm>
              <a:off x="2456666" y="766736"/>
              <a:ext cx="9893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Costante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60468538-0D43-AFD5-2C3A-63AAB477E452}"/>
                </a:ext>
              </a:extLst>
            </p:cNvPr>
            <p:cNvSpPr txBox="1"/>
            <p:nvPr/>
          </p:nvSpPr>
          <p:spPr>
            <a:xfrm>
              <a:off x="3554037" y="769885"/>
              <a:ext cx="662821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T_GPS</a:t>
              </a: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42F1EE0-CA91-4F4D-9BAE-724C7DD15FD9}"/>
                </a:ext>
              </a:extLst>
            </p:cNvPr>
            <p:cNvSpPr txBox="1"/>
            <p:nvPr/>
          </p:nvSpPr>
          <p:spPr>
            <a:xfrm>
              <a:off x="4461750" y="769885"/>
              <a:ext cx="869500" cy="270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T_INS</a:t>
              </a: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EBD7A6F5-BF9C-FFD2-4299-8AC8AFAA9E69}"/>
                </a:ext>
              </a:extLst>
            </p:cNvPr>
            <p:cNvSpPr txBox="1"/>
            <p:nvPr/>
          </p:nvSpPr>
          <p:spPr>
            <a:xfrm>
              <a:off x="5385250" y="766736"/>
              <a:ext cx="293560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latin typeface="Georgia" panose="02040502050405020303" pitchFamily="18" charset="0"/>
                </a:rPr>
                <a:t>Continuo</a:t>
              </a: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DA300458-807F-A94E-69E0-FE014B50E1C1}"/>
                </a:ext>
              </a:extLst>
            </p:cNvPr>
            <p:cNvSpPr txBox="1"/>
            <p:nvPr/>
          </p:nvSpPr>
          <p:spPr>
            <a:xfrm>
              <a:off x="2259889" y="455960"/>
              <a:ext cx="4222197" cy="348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200" b="1" spc="6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LEGENDA</a:t>
              </a:r>
              <a:endParaRPr lang="it-IT" spc="600" dirty="0"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50C100B8-662D-C0A5-F219-9E10C8F26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10" y="630370"/>
            <a:ext cx="5166808" cy="2949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9C6D35-18A2-DE7C-D139-DEE1C3718116}"/>
              </a:ext>
            </a:extLst>
          </p:cNvPr>
          <p:cNvSpPr txBox="1"/>
          <p:nvPr/>
        </p:nvSpPr>
        <p:spPr>
          <a:xfrm>
            <a:off x="4417164" y="3141220"/>
            <a:ext cx="504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Abilita o disabilità la correzione con le misure del GPS, utilizza dei guadagni che switchano a 0 in assenza di misure disponibili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133BA03E-3B27-94A7-48CF-190F02375D33}"/>
              </a:ext>
            </a:extLst>
          </p:cNvPr>
          <p:cNvSpPr/>
          <p:nvPr/>
        </p:nvSpPr>
        <p:spPr>
          <a:xfrm>
            <a:off x="5392006" y="4047717"/>
            <a:ext cx="2320413" cy="2166907"/>
          </a:xfrm>
          <a:prstGeom prst="ellipse">
            <a:avLst/>
          </a:prstGeom>
          <a:noFill/>
          <a:ln w="952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2" descr="Fig. 4.">
            <a:extLst>
              <a:ext uri="{FF2B5EF4-FFF2-40B4-BE49-F238E27FC236}">
                <a16:creationId xmlns:a16="http://schemas.microsoft.com/office/drawing/2014/main" id="{66067B94-A9D9-BB57-7A85-65C683A2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583" y="4632379"/>
            <a:ext cx="2321505" cy="12205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424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6420E9-ECAF-9A87-B5D4-5724B374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053" y="1197337"/>
            <a:ext cx="10693893" cy="3487688"/>
          </a:xfrm>
        </p:spPr>
        <p:txBody>
          <a:bodyPr>
            <a:normAutofit/>
          </a:bodyPr>
          <a:lstStyle/>
          <a:p>
            <a:pPr algn="ctr"/>
            <a:r>
              <a:rPr lang="it-IT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SIMULAZIONI </a:t>
            </a:r>
            <a:br>
              <a:rPr lang="it-IT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</a:br>
            <a:r>
              <a:rPr lang="it-IT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E</a:t>
            </a:r>
            <a:br>
              <a:rPr lang="it-IT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</a:br>
            <a:r>
              <a:rPr lang="it-IT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RISULTATI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22E5E3E-97FF-0A83-B8E3-FA910AEFF8B9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9672127-B7F3-2991-CDD9-12DA9C14C91F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F5E514E-AFEB-72F4-A42B-453326A71AE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C8A9C5A-7FD7-5E01-DCA0-D05CA4A200E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E7F0C1B-FCD2-A2CE-D0EB-B57F58987D4B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83A0C72-66B5-A3C8-6A01-22102EB37973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CEB371C-ACD9-CDD6-CDF4-5E9C640C2B1D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BC447A7-B855-9B59-938C-D45CE501422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8FF9258E-8BBA-B6CF-8853-1646268EA2F4}"/>
              </a:ext>
            </a:extLst>
          </p:cNvPr>
          <p:cNvSpPr/>
          <p:nvPr/>
        </p:nvSpPr>
        <p:spPr>
          <a:xfrm>
            <a:off x="2963863" y="4096954"/>
            <a:ext cx="900000" cy="720000"/>
          </a:xfrm>
          <a:prstGeom prst="rect">
            <a:avLst/>
          </a:prstGeom>
          <a:solidFill>
            <a:srgbClr val="20B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6.1</a:t>
            </a:r>
            <a:endParaRPr lang="it-IT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99893DC-79AC-2315-9F6D-D39D75453B12}"/>
              </a:ext>
            </a:extLst>
          </p:cNvPr>
          <p:cNvSpPr/>
          <p:nvPr/>
        </p:nvSpPr>
        <p:spPr>
          <a:xfrm>
            <a:off x="3959441" y="4096954"/>
            <a:ext cx="5160747" cy="720000"/>
          </a:xfrm>
          <a:prstGeom prst="rect">
            <a:avLst/>
          </a:prstGeom>
          <a:solidFill>
            <a:srgbClr val="1472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SIMULAZIONE </a:t>
            </a:r>
            <a:r>
              <a:rPr kumimoji="0" lang="it-IT" sz="2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</a:t>
            </a:r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DD21482-E0EC-45E7-3F56-09779EBDB52A}"/>
              </a:ext>
            </a:extLst>
          </p:cNvPr>
          <p:cNvSpPr/>
          <p:nvPr/>
        </p:nvSpPr>
        <p:spPr>
          <a:xfrm>
            <a:off x="2963863" y="4940663"/>
            <a:ext cx="900000" cy="720000"/>
          </a:xfrm>
          <a:prstGeom prst="rect">
            <a:avLst/>
          </a:prstGeom>
          <a:solidFill>
            <a:srgbClr val="20B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6.2</a:t>
            </a:r>
            <a:endParaRPr lang="it-IT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51E0073-0D67-AD8F-1365-DA1DC31EFB4D}"/>
              </a:ext>
            </a:extLst>
          </p:cNvPr>
          <p:cNvSpPr/>
          <p:nvPr/>
        </p:nvSpPr>
        <p:spPr>
          <a:xfrm>
            <a:off x="3959441" y="4940663"/>
            <a:ext cx="5160747" cy="720000"/>
          </a:xfrm>
          <a:prstGeom prst="rect">
            <a:avLst/>
          </a:prstGeom>
          <a:solidFill>
            <a:srgbClr val="1472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SIMULAZIONE </a:t>
            </a:r>
            <a:r>
              <a:rPr lang="it-IT" sz="2800" b="1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</a:t>
            </a:r>
            <a:endParaRPr lang="it-IT" sz="24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FD13723-2EFD-8BDF-3AEF-778EE85893CF}"/>
              </a:ext>
            </a:extLst>
          </p:cNvPr>
          <p:cNvSpPr/>
          <p:nvPr/>
        </p:nvSpPr>
        <p:spPr>
          <a:xfrm>
            <a:off x="2963863" y="5784372"/>
            <a:ext cx="900000" cy="720000"/>
          </a:xfrm>
          <a:prstGeom prst="rect">
            <a:avLst/>
          </a:prstGeom>
          <a:solidFill>
            <a:srgbClr val="20B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6.3</a:t>
            </a:r>
            <a:endParaRPr lang="it-IT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073837-1E9B-5C34-C86C-F590656BB4A5}"/>
              </a:ext>
            </a:extLst>
          </p:cNvPr>
          <p:cNvSpPr/>
          <p:nvPr/>
        </p:nvSpPr>
        <p:spPr>
          <a:xfrm>
            <a:off x="3959441" y="5784372"/>
            <a:ext cx="5160747" cy="720000"/>
          </a:xfrm>
          <a:prstGeom prst="rect">
            <a:avLst/>
          </a:prstGeom>
          <a:solidFill>
            <a:srgbClr val="1472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SIMULAZIONE </a:t>
            </a:r>
            <a:r>
              <a:rPr lang="it-IT" sz="2800" b="1" spc="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</a:t>
            </a:r>
            <a:r>
              <a:rPr lang="it-IT" sz="2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468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FF10D51-C68D-C03F-7F2F-9037183A5D37}"/>
              </a:ext>
            </a:extLst>
          </p:cNvPr>
          <p:cNvSpPr txBox="1"/>
          <p:nvPr/>
        </p:nvSpPr>
        <p:spPr>
          <a:xfrm>
            <a:off x="541537" y="793092"/>
            <a:ext cx="83115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CIRCOLARE – STIMA BIAS PIÙ LENTA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4CF92-E302-3ACF-C371-F035EDA5DCF8}"/>
              </a:ext>
            </a:extLst>
          </p:cNvPr>
          <p:cNvSpPr txBox="1"/>
          <p:nvPr/>
        </p:nvSpPr>
        <p:spPr>
          <a:xfrm>
            <a:off x="275208" y="1250190"/>
            <a:ext cx="11419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DESCRIZIONE DEGLI INGRESSI E PARAMETRI USATI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1B4B182-2B19-D237-8FBB-9301F766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7" y="1768843"/>
            <a:ext cx="2323338" cy="206872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1F21E7C-7891-20A4-4060-513751614D54}"/>
              </a:ext>
            </a:extLst>
          </p:cNvPr>
          <p:cNvSpPr txBox="1"/>
          <p:nvPr/>
        </p:nvSpPr>
        <p:spPr>
          <a:xfrm>
            <a:off x="2939149" y="1820735"/>
            <a:ext cx="134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ROLL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026AA21-3A42-8567-41FD-AA57F7B6881E}"/>
              </a:ext>
            </a:extLst>
          </p:cNvPr>
          <p:cNvSpPr txBox="1"/>
          <p:nvPr/>
        </p:nvSpPr>
        <p:spPr>
          <a:xfrm>
            <a:off x="5984951" y="1820735"/>
            <a:ext cx="134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PITCH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A841ED-3705-77CC-7B6B-D21D6C1F35AE}"/>
              </a:ext>
            </a:extLst>
          </p:cNvPr>
          <p:cNvSpPr txBox="1"/>
          <p:nvPr/>
        </p:nvSpPr>
        <p:spPr>
          <a:xfrm>
            <a:off x="9252851" y="1820735"/>
            <a:ext cx="134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YAW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AC445F7-62F0-911E-C935-44A6D4B12645}"/>
                  </a:ext>
                </a:extLst>
              </p:cNvPr>
              <p:cNvSpPr txBox="1"/>
              <p:nvPr/>
            </p:nvSpPr>
            <p:spPr>
              <a:xfrm>
                <a:off x="2939149" y="2190067"/>
                <a:ext cx="2868093" cy="164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Tipo di curva</a:t>
                </a:r>
                <a:r>
                  <a:rPr lang="it-IT" sz="1600" dirty="0">
                    <a:latin typeface="Georgia" panose="02040502050405020303" pitchFamily="18" charset="0"/>
                  </a:rPr>
                  <a:t>: Sinusoide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Ampiezza</a:t>
                </a:r>
                <a:r>
                  <a:rPr lang="it-IT" sz="1600" dirty="0">
                    <a:latin typeface="Georgia" panose="02040502050405020303" pitchFamily="18" charset="0"/>
                  </a:rPr>
                  <a:t>:  10°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Frequenza</a:t>
                </a:r>
                <a:r>
                  <a:rPr lang="it-IT" sz="1600" dirty="0">
                    <a:latin typeface="Georgia" panose="02040502050405020303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Fase</a:t>
                </a:r>
                <a:r>
                  <a:rPr lang="it-IT" sz="1600" dirty="0">
                    <a:latin typeface="Georgia" panose="02040502050405020303" pitchFamily="18" charset="0"/>
                  </a:rPr>
                  <a:t>:  0 </a:t>
                </a:r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AC445F7-62F0-911E-C935-44A6D4B12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49" y="2190067"/>
                <a:ext cx="2868093" cy="1647502"/>
              </a:xfrm>
              <a:prstGeom prst="rect">
                <a:avLst/>
              </a:prstGeom>
              <a:blipFill>
                <a:blip r:embed="rId3"/>
                <a:stretch>
                  <a:fillRect l="-849" t="-1107" r="-212" b="-33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3408CC2-F420-9D02-540E-9DC60CA8EBBE}"/>
                  </a:ext>
                </a:extLst>
              </p:cNvPr>
              <p:cNvSpPr txBox="1"/>
              <p:nvPr/>
            </p:nvSpPr>
            <p:spPr>
              <a:xfrm>
                <a:off x="5984951" y="2190067"/>
                <a:ext cx="2868093" cy="164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Tipo di curva</a:t>
                </a:r>
                <a:r>
                  <a:rPr lang="it-IT" sz="1600" dirty="0">
                    <a:latin typeface="Georgia" panose="02040502050405020303" pitchFamily="18" charset="0"/>
                  </a:rPr>
                  <a:t>: Sinusoide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Ampiezza</a:t>
                </a:r>
                <a:r>
                  <a:rPr lang="it-IT" sz="1600" dirty="0">
                    <a:latin typeface="Georgia" panose="02040502050405020303" pitchFamily="18" charset="0"/>
                  </a:rPr>
                  <a:t>:  9°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Frequenza</a:t>
                </a:r>
                <a:r>
                  <a:rPr lang="it-IT" sz="1600" dirty="0">
                    <a:latin typeface="Georgia" panose="02040502050405020303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Fase</a:t>
                </a:r>
                <a:r>
                  <a:rPr lang="it-IT" sz="1600" dirty="0">
                    <a:latin typeface="Georgia" panose="02040502050405020303" pitchFamily="18" charset="0"/>
                  </a:rPr>
                  <a:t>:  2 </a:t>
                </a:r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3408CC2-F420-9D02-540E-9DC60CA8E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951" y="2190067"/>
                <a:ext cx="2868093" cy="1647502"/>
              </a:xfrm>
              <a:prstGeom prst="rect">
                <a:avLst/>
              </a:prstGeom>
              <a:blipFill>
                <a:blip r:embed="rId4"/>
                <a:stretch>
                  <a:fillRect l="-851" t="-1107" r="-213" b="-33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82FC5C-4E3A-DC8D-1DA7-4BE687AAA25C}"/>
              </a:ext>
            </a:extLst>
          </p:cNvPr>
          <p:cNvSpPr txBox="1"/>
          <p:nvPr/>
        </p:nvSpPr>
        <p:spPr>
          <a:xfrm>
            <a:off x="9252851" y="2192615"/>
            <a:ext cx="2624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b="1" dirty="0">
                <a:latin typeface="Georgia" panose="02040502050405020303" pitchFamily="18" charset="0"/>
              </a:rPr>
              <a:t>Tipo di curva</a:t>
            </a:r>
            <a:r>
              <a:rPr lang="it-IT" sz="1600" dirty="0">
                <a:latin typeface="Georgia" panose="02040502050405020303" pitchFamily="18" charset="0"/>
              </a:rPr>
              <a:t>: Rampa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B0A07BA-7418-CBE2-D8F6-25CD306389FB}"/>
              </a:ext>
            </a:extLst>
          </p:cNvPr>
          <p:cNvSpPr txBox="1"/>
          <p:nvPr/>
        </p:nvSpPr>
        <p:spPr>
          <a:xfrm>
            <a:off x="541537" y="4326832"/>
            <a:ext cx="3228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3CD3745-6221-1FDA-896D-7FC89AB5794F}"/>
              </a:ext>
            </a:extLst>
          </p:cNvPr>
          <p:cNvSpPr txBox="1"/>
          <p:nvPr/>
        </p:nvSpPr>
        <p:spPr>
          <a:xfrm>
            <a:off x="541537" y="4774895"/>
            <a:ext cx="3533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Coefficienti proposti dall’articolo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0E369FB-49BD-A4EB-EC2D-A3553E315084}"/>
              </a:ext>
            </a:extLst>
          </p:cNvPr>
          <p:cNvSpPr txBox="1"/>
          <p:nvPr/>
        </p:nvSpPr>
        <p:spPr>
          <a:xfrm>
            <a:off x="7948389" y="4329526"/>
            <a:ext cx="423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PARAMETRO TUNING BIAS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D94A4500-9EB1-8925-34F6-69418BF37A25}"/>
                  </a:ext>
                </a:extLst>
              </p:cNvPr>
              <p:cNvSpPr txBox="1"/>
              <p:nvPr/>
            </p:nvSpPr>
            <p:spPr>
              <a:xfrm>
                <a:off x="7948390" y="4930849"/>
                <a:ext cx="4237052" cy="194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Agiremo sul parametro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:</a:t>
                </a:r>
              </a:p>
              <a:p>
                <a:pPr>
                  <a:spcAft>
                    <a:spcPts val="1200"/>
                  </a:spcAft>
                </a:pPr>
                <a:r>
                  <a:rPr lang="it-IT" sz="1500" i="1" dirty="0">
                    <a:latin typeface="Georgia" panose="02040502050405020303" pitchFamily="18" charset="0"/>
                  </a:rPr>
                  <a:t>maggiore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500" i="1" dirty="0">
                    <a:latin typeface="Georgia" panose="02040502050405020303" pitchFamily="18" charset="0"/>
                    <a:cs typeface="Calibri" panose="020F0502020204030204" pitchFamily="34" charset="0"/>
                  </a:rPr>
                  <a:t>→ maggiore sarà la correzione</a:t>
                </a:r>
              </a:p>
              <a:p>
                <a:pPr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  <a:cs typeface="Calibri" panose="020F0502020204030204" pitchFamily="34" charset="0"/>
                  </a:rPr>
                  <a:t>Per questo test useremo un </a:t>
                </a:r>
                <a:r>
                  <a:rPr lang="it-IT" sz="1600" dirty="0" err="1">
                    <a:latin typeface="Georgia" panose="02040502050405020303" pitchFamily="18" charset="0"/>
                    <a:cs typeface="Calibri" panose="020F0502020204030204" pitchFamily="34" charset="0"/>
                  </a:rPr>
                  <a:t>bias</a:t>
                </a:r>
                <a:r>
                  <a:rPr lang="it-IT" sz="1600" dirty="0">
                    <a:latin typeface="Georgia" panose="02040502050405020303" pitchFamily="18" charset="0"/>
                    <a:cs typeface="Calibri" panose="020F0502020204030204" pitchFamily="34" charset="0"/>
                  </a:rPr>
                  <a:t> che convergerà lentamente</a:t>
                </a:r>
                <a:endParaRPr lang="it-IT" sz="1600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D94A4500-9EB1-8925-34F6-69418BF37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390" y="4930849"/>
                <a:ext cx="4237052" cy="1943802"/>
              </a:xfrm>
              <a:prstGeom prst="rect">
                <a:avLst/>
              </a:prstGeom>
              <a:blipFill>
                <a:blip r:embed="rId5"/>
                <a:stretch>
                  <a:fillRect l="-863" t="-9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FC6D53C-92EB-F7B8-70EC-CAC520C2738A}"/>
              </a:ext>
            </a:extLst>
          </p:cNvPr>
          <p:cNvSpPr txBox="1"/>
          <p:nvPr/>
        </p:nvSpPr>
        <p:spPr>
          <a:xfrm>
            <a:off x="4021511" y="4333923"/>
            <a:ext cx="3926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INTERRUZIONE GPS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4FB1AE61-369C-CB77-DA65-2ECFDCE8CCC7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63EDF2DF-2A0D-13CD-3866-D51138E0AB18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7E29205B-0F5C-227B-C94E-2EE170348D58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D92B2CD-29AB-8150-279D-4EE854EA2F25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258E6BA3-6F8B-A688-CA74-DE166A30F851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A055B89B-C183-A641-E410-54D1F26D8ADC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52F6754C-EAC2-0406-2D23-D0C41A2FC140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9516A4F0-9D19-B62E-76F7-BE790AA92412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14" name="Elemento grafico 13" descr="Segnale di divieto contorno">
            <a:extLst>
              <a:ext uri="{FF2B5EF4-FFF2-40B4-BE49-F238E27FC236}">
                <a16:creationId xmlns:a16="http://schemas.microsoft.com/office/drawing/2014/main" id="{C3440C16-22C0-E803-9543-75298C519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7750" y="47424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5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77B9A1-17C7-46E1-2372-6231A8ADD5FE}"/>
              </a:ext>
            </a:extLst>
          </p:cNvPr>
          <p:cNvSpPr txBox="1"/>
          <p:nvPr/>
        </p:nvSpPr>
        <p:spPr>
          <a:xfrm>
            <a:off x="541537" y="793092"/>
            <a:ext cx="83115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CIRCOLARE – STIMA BIAS PIÙ LENTA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3B22E2A-F297-F0B1-E2E6-152869F446F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339B644D-CF63-05EB-1A03-99C447F17BE7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F48DA3C5-D9C5-2819-01B4-7E9089E8DCFD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3D267CC-E2ED-82D1-5462-F48063492855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7EDF588-E254-5E36-9F3C-9C5C040188C4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8CF9E763-A570-003C-9CA9-914F0834AAAF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E9E27B65-5B6D-0765-D783-6EAC25E3A235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5328A942-1F22-C1C4-15CB-DE356670991A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4" name="Oggetto 13">
            <a:extLst>
              <a:ext uri="{FF2B5EF4-FFF2-40B4-BE49-F238E27FC236}">
                <a16:creationId xmlns:a16="http://schemas.microsoft.com/office/drawing/2014/main" id="{FA954BB8-F339-3024-A154-B361AB882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670813"/>
              </p:ext>
            </p:extLst>
          </p:nvPr>
        </p:nvGraphicFramePr>
        <p:xfrm>
          <a:off x="270000" y="1526684"/>
          <a:ext cx="3797300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000" y="1526684"/>
                        <a:ext cx="3797300" cy="538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CC72EF84-B7FA-E170-C587-0C8992D2AC57}"/>
                  </a:ext>
                </a:extLst>
              </p:cNvPr>
              <p:cNvSpPr txBox="1"/>
              <p:nvPr/>
            </p:nvSpPr>
            <p:spPr>
              <a:xfrm>
                <a:off x="7964228" y="1665183"/>
                <a:ext cx="395777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>
                    <a:latin typeface="Georgia" panose="02040502050405020303" pitchFamily="18" charset="0"/>
                    <a:cs typeface="Calibri" panose="020F0502020204030204" pitchFamily="34" charset="0"/>
                  </a:rPr>
                  <a:t>La scelta del parametro di tuning:</a:t>
                </a:r>
              </a:p>
              <a:p>
                <a:endParaRPr lang="it-IT" sz="1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it-IT" sz="1400" dirty="0">
                    <a:latin typeface="Georgia" panose="02040502050405020303" pitchFamily="18" charset="0"/>
                  </a:rPr>
                  <a:t> </a:t>
                </a:r>
              </a:p>
              <a:p>
                <a:pPr algn="ctr"/>
                <a:r>
                  <a:rPr lang="it-IT" sz="1200" i="1" dirty="0">
                    <a:latin typeface="Georgia" panose="02040502050405020303" pitchFamily="18" charset="0"/>
                  </a:rPr>
                  <a:t>covarianza rumore bianco </a:t>
                </a:r>
                <a:r>
                  <a:rPr lang="it-IT" sz="1200" i="1" dirty="0" err="1">
                    <a:latin typeface="Georgia" panose="02040502050405020303" pitchFamily="18" charset="0"/>
                  </a:rPr>
                  <a:t>bias</a:t>
                </a:r>
                <a:endParaRPr lang="it-IT" sz="1200" i="1" dirty="0">
                  <a:latin typeface="Georgia" panose="02040502050405020303" pitchFamily="18" charset="0"/>
                </a:endParaRPr>
              </a:p>
              <a:p>
                <a:pPr algn="ctr"/>
                <a:endParaRPr lang="it-IT" sz="1400" dirty="0">
                  <a:latin typeface="Georgia" panose="02040502050405020303" pitchFamily="18" charset="0"/>
                </a:endParaRPr>
              </a:p>
              <a:p>
                <a:r>
                  <a:rPr lang="it-IT" sz="1400" b="1" spc="300" dirty="0">
                    <a:latin typeface="Georgia" panose="02040502050405020303" pitchFamily="18" charset="0"/>
                  </a:rPr>
                  <a:t>Effetto:</a:t>
                </a:r>
              </a:p>
              <a:p>
                <a:pPr>
                  <a:spcBef>
                    <a:spcPts val="600"/>
                  </a:spcBef>
                </a:pPr>
                <a:r>
                  <a:rPr lang="it-IT" sz="1400" dirty="0">
                    <a:latin typeface="Georgia" panose="02040502050405020303" pitchFamily="18" charset="0"/>
                  </a:rPr>
                  <a:t>comporta una lenta convergenza dei </a:t>
                </a:r>
                <a:r>
                  <a:rPr lang="it-IT" sz="1400" dirty="0" err="1">
                    <a:latin typeface="Georgia" panose="02040502050405020303" pitchFamily="18" charset="0"/>
                  </a:rPr>
                  <a:t>bias</a:t>
                </a:r>
                <a:r>
                  <a:rPr lang="it-IT" sz="1400" dirty="0">
                    <a:latin typeface="Georgia" panose="02040502050405020303" pitchFamily="18" charset="0"/>
                  </a:rPr>
                  <a:t>.</a:t>
                </a:r>
              </a:p>
              <a:p>
                <a:endParaRPr lang="it-IT" sz="1400" dirty="0">
                  <a:latin typeface="Georgia" panose="02040502050405020303" pitchFamily="18" charset="0"/>
                </a:endParaRPr>
              </a:p>
              <a:p>
                <a:r>
                  <a:rPr lang="it-IT" sz="1400" b="1" spc="300" dirty="0">
                    <a:latin typeface="Georgia" panose="02040502050405020303" pitchFamily="18" charset="0"/>
                  </a:rPr>
                  <a:t>Considerazione</a:t>
                </a:r>
                <a:r>
                  <a:rPr lang="it-IT" sz="1400" b="1" dirty="0">
                    <a:latin typeface="Georgia" panose="02040502050405020303" pitchFamily="18" charset="0"/>
                  </a:rPr>
                  <a:t>:</a:t>
                </a:r>
              </a:p>
              <a:p>
                <a:pPr>
                  <a:spcBef>
                    <a:spcPts val="600"/>
                  </a:spcBef>
                </a:pPr>
                <a:r>
                  <a:rPr lang="it-IT" sz="1400" dirty="0">
                    <a:latin typeface="Georgia" panose="02040502050405020303" pitchFamily="18" charset="0"/>
                  </a:rPr>
                  <a:t>Può essere quindi utilizzato se si può supporre una buona conoscenza a priori.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CC72EF84-B7FA-E170-C587-0C8992D2A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28" y="1665183"/>
                <a:ext cx="3957772" cy="2585323"/>
              </a:xfrm>
              <a:prstGeom prst="rect">
                <a:avLst/>
              </a:prstGeom>
              <a:blipFill>
                <a:blip r:embed="rId4"/>
                <a:stretch>
                  <a:fillRect l="-462" t="-708" b="-14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0302397B-CF99-A465-E8F0-2C31207D5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47" y="1497171"/>
            <a:ext cx="3808372" cy="5384799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8A8EBE1-5723-70F3-107B-341E49BA57AA}"/>
              </a:ext>
            </a:extLst>
          </p:cNvPr>
          <p:cNvSpPr txBox="1"/>
          <p:nvPr/>
        </p:nvSpPr>
        <p:spPr>
          <a:xfrm>
            <a:off x="4067300" y="1300913"/>
            <a:ext cx="4374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BIAS A CONVERGENZA</a:t>
            </a:r>
            <a:endParaRPr lang="it-IT" dirty="0"/>
          </a:p>
          <a:p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74B04DF-B29A-7A2B-8F9A-AB4DB07F7EE6}"/>
              </a:ext>
            </a:extLst>
          </p:cNvPr>
          <p:cNvSpPr txBox="1"/>
          <p:nvPr/>
        </p:nvSpPr>
        <p:spPr>
          <a:xfrm>
            <a:off x="374649" y="1295851"/>
            <a:ext cx="3818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BIAS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AFCF215-628E-47EC-DB87-ED17DF9408C1}"/>
              </a:ext>
            </a:extLst>
          </p:cNvPr>
          <p:cNvSpPr txBox="1"/>
          <p:nvPr/>
        </p:nvSpPr>
        <p:spPr>
          <a:xfrm>
            <a:off x="1799589" y="6596390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>
                <a:latin typeface="Georgia" panose="02040502050405020303" pitchFamily="18" charset="0"/>
              </a:rPr>
              <a:t>Figura 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AB1F11A-0966-F6CB-3027-913AB5CC9532}"/>
              </a:ext>
            </a:extLst>
          </p:cNvPr>
          <p:cNvSpPr txBox="1"/>
          <p:nvPr/>
        </p:nvSpPr>
        <p:spPr>
          <a:xfrm>
            <a:off x="5331796" y="6596390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>
                <a:latin typeface="Georgia" panose="02040502050405020303" pitchFamily="18" charset="0"/>
              </a:rPr>
              <a:t>Figura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9E672BA-7E59-DFAF-51F0-7C2A01A41063}"/>
              </a:ext>
            </a:extLst>
          </p:cNvPr>
          <p:cNvSpPr txBox="1"/>
          <p:nvPr/>
        </p:nvSpPr>
        <p:spPr>
          <a:xfrm>
            <a:off x="7712419" y="4449091"/>
            <a:ext cx="44795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Figura 1: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Convergenza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bias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partendo da condizioni iniziali </a:t>
            </a:r>
            <a:r>
              <a:rPr kumimoji="0" lang="it-IT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distanti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rispetto al valor vero</a:t>
            </a:r>
            <a:endParaRPr kumimoji="0" lang="it-IT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Figura 2: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Stima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bias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partendo da condizioni iniziali </a:t>
            </a:r>
            <a:r>
              <a:rPr kumimoji="0" lang="it-IT" sz="1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prossime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rispetto al valor vero</a:t>
            </a:r>
            <a:endParaRPr kumimoji="0" lang="it-IT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7622BA3-EE84-FA45-9B73-1BE625569A63}"/>
              </a:ext>
            </a:extLst>
          </p:cNvPr>
          <p:cNvSpPr txBox="1"/>
          <p:nvPr/>
        </p:nvSpPr>
        <p:spPr>
          <a:xfrm rot="16200000">
            <a:off x="50842" y="3961965"/>
            <a:ext cx="4475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(Rad/s)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035059-B41E-691A-D0B2-7EABF4094AC7}"/>
              </a:ext>
            </a:extLst>
          </p:cNvPr>
          <p:cNvSpPr txBox="1"/>
          <p:nvPr/>
        </p:nvSpPr>
        <p:spPr>
          <a:xfrm rot="16200000">
            <a:off x="3769370" y="3889727"/>
            <a:ext cx="4475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(Rad/s)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CA27199-5F1A-00B4-5161-751D222DDDB9}"/>
              </a:ext>
            </a:extLst>
          </p:cNvPr>
          <p:cNvSpPr txBox="1"/>
          <p:nvPr/>
        </p:nvSpPr>
        <p:spPr>
          <a:xfrm>
            <a:off x="2117497" y="6481606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91F76BE-BA9F-7AFB-CFBA-B7BE383A663C}"/>
              </a:ext>
            </a:extLst>
          </p:cNvPr>
          <p:cNvSpPr txBox="1"/>
          <p:nvPr/>
        </p:nvSpPr>
        <p:spPr>
          <a:xfrm>
            <a:off x="5752642" y="6476698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2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BF5CF264-9147-5938-25E8-BBF44317B06B}"/>
              </a:ext>
            </a:extLst>
          </p:cNvPr>
          <p:cNvSpPr txBox="1">
            <a:spLocks/>
          </p:cNvSpPr>
          <p:nvPr/>
        </p:nvSpPr>
        <p:spPr>
          <a:xfrm>
            <a:off x="353230" y="455740"/>
            <a:ext cx="3339880" cy="33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DEFINIZIONI</a:t>
            </a:r>
            <a:endParaRPr lang="it-IT" sz="20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E9D0DF-7FD2-A31E-F1C9-4049B0A73738}"/>
                  </a:ext>
                </a:extLst>
              </p:cNvPr>
              <p:cNvSpPr txBox="1"/>
              <p:nvPr/>
            </p:nvSpPr>
            <p:spPr>
              <a:xfrm>
                <a:off x="1055577" y="1052412"/>
                <a:ext cx="10369507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Georgia" panose="02040502050405020303" pitchFamily="18" charset="0"/>
                  </a:rPr>
                  <a:t>Sia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il vettore che definisce gli angoli di assetto rispettivamente di </a:t>
                </a:r>
                <a:r>
                  <a:rPr lang="it-IT" dirty="0" err="1">
                    <a:latin typeface="Georgia" panose="02040502050405020303" pitchFamily="18" charset="0"/>
                  </a:rPr>
                  <a:t>Yaw</a:t>
                </a:r>
                <a:r>
                  <a:rPr lang="it-IT" dirty="0">
                    <a:latin typeface="Georgia" panose="02040502050405020303" pitchFamily="18" charset="0"/>
                  </a:rPr>
                  <a:t>, Pitch, Roll della terna {B} in riferimento alla terna fissa {E}  </a:t>
                </a: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DE9D0DF-7FD2-A31E-F1C9-4049B0A73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77" y="1052412"/>
                <a:ext cx="10369507" cy="652486"/>
              </a:xfrm>
              <a:prstGeom prst="rect">
                <a:avLst/>
              </a:prstGeom>
              <a:blipFill>
                <a:blip r:embed="rId2"/>
                <a:stretch>
                  <a:fillRect l="-470" t="-4673" b="-140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FC17D8-0A60-5F5C-3C02-4A80E5C9954F}"/>
              </a:ext>
            </a:extLst>
          </p:cNvPr>
          <p:cNvSpPr txBox="1"/>
          <p:nvPr/>
        </p:nvSpPr>
        <p:spPr>
          <a:xfrm>
            <a:off x="1080000" y="1662295"/>
            <a:ext cx="1111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La cinematica a tempo continuo è definita dunque attraverso la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A809A83-7C63-D9C6-E60F-15BF6F939F3F}"/>
                  </a:ext>
                </a:extLst>
              </p:cNvPr>
              <p:cNvSpPr txBox="1"/>
              <p:nvPr/>
            </p:nvSpPr>
            <p:spPr>
              <a:xfrm>
                <a:off x="3232836" y="2391972"/>
                <a:ext cx="6098720" cy="385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it-IT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</m:acc>
                      <m:r>
                        <a:rPr lang="it-IT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it-IT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it-IT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it-IT" sz="16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A809A83-7C63-D9C6-E60F-15BF6F939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836" y="2391972"/>
                <a:ext cx="6098720" cy="385683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4B2FA84-3BFF-739D-CB92-C6341396FEC7}"/>
                  </a:ext>
                </a:extLst>
              </p:cNvPr>
              <p:cNvSpPr txBox="1"/>
              <p:nvPr/>
            </p:nvSpPr>
            <p:spPr>
              <a:xfrm>
                <a:off x="6126178" y="2168039"/>
                <a:ext cx="3498834" cy="902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it-IT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fName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𝑠𝑒𝑐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fName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𝑠𝑒𝑐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fName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𝑡𝑎𝑛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fName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𝑡𝑎𝑛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4B2FA84-3BFF-739D-CB92-C6341396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178" y="2168039"/>
                <a:ext cx="3498834" cy="902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490FFF-04AF-05CD-127B-8740C5016E22}"/>
              </a:ext>
            </a:extLst>
          </p:cNvPr>
          <p:cNvSpPr txBox="1"/>
          <p:nvPr/>
        </p:nvSpPr>
        <p:spPr>
          <a:xfrm>
            <a:off x="1080000" y="3311256"/>
            <a:ext cx="1111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Georgia" panose="02040502050405020303" pitchFamily="18" charset="0"/>
              </a:rPr>
              <a:t>Interessa operare tuttavia a tempo discreto, si consideri quindi il metodo di Eulero per discretizzare il sistema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FCD35D5C-4321-6696-7A31-A2A7A8C6A8A6}"/>
                  </a:ext>
                </a:extLst>
              </p:cNvPr>
              <p:cNvSpPr txBox="1"/>
              <p:nvPr/>
            </p:nvSpPr>
            <p:spPr>
              <a:xfrm>
                <a:off x="0" y="3972546"/>
                <a:ext cx="12192000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FCD35D5C-4321-6696-7A31-A2A7A8C6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72546"/>
                <a:ext cx="12192000" cy="283154"/>
              </a:xfrm>
              <a:prstGeom prst="rect">
                <a:avLst/>
              </a:prstGeom>
              <a:blipFill>
                <a:blip r:embed="rId5"/>
                <a:stretch>
                  <a:fillRect t="-6522" b="-34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2288465F-0C1A-A86C-9F97-D59957488B2E}"/>
                  </a:ext>
                </a:extLst>
              </p:cNvPr>
              <p:cNvSpPr txBox="1"/>
              <p:nvPr/>
            </p:nvSpPr>
            <p:spPr>
              <a:xfrm>
                <a:off x="1080000" y="4547658"/>
                <a:ext cx="8651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Georgia" panose="02040502050405020303" pitchFamily="18" charset="0"/>
                  </a:rPr>
                  <a:t>Dove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è il tempo di campionamento e l’indice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abbrevia l’istante di tempo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2288465F-0C1A-A86C-9F97-D59957488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4547658"/>
                <a:ext cx="8651792" cy="369332"/>
              </a:xfrm>
              <a:prstGeom prst="rect">
                <a:avLst/>
              </a:prstGeom>
              <a:blipFill>
                <a:blip r:embed="rId6"/>
                <a:stretch>
                  <a:fillRect l="-564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5D6A236-96CE-5DD1-A1E2-DA175235A6AD}"/>
              </a:ext>
            </a:extLst>
          </p:cNvPr>
          <p:cNvSpPr txBox="1"/>
          <p:nvPr/>
        </p:nvSpPr>
        <p:spPr>
          <a:xfrm>
            <a:off x="1080000" y="5027788"/>
            <a:ext cx="10464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Georgia" panose="02040502050405020303" pitchFamily="18" charset="0"/>
              </a:rPr>
              <a:t>La velocità angolare è misurata da un giroscopio affetto da rumore casuale e </a:t>
            </a:r>
            <a:r>
              <a:rPr lang="it-IT" dirty="0" err="1">
                <a:latin typeface="Georgia" panose="02040502050405020303" pitchFamily="18" charset="0"/>
              </a:rPr>
              <a:t>bias</a:t>
            </a:r>
            <a:r>
              <a:rPr lang="it-IT" b="0" i="0" dirty="0">
                <a:effectLst/>
                <a:latin typeface="Georgia" panose="02040502050405020303" pitchFamily="18" charset="0"/>
              </a:rPr>
              <a:t>.</a:t>
            </a:r>
            <a:endParaRPr lang="it-IT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A84941EA-BC92-4A03-82E1-0F73D37B1191}"/>
                  </a:ext>
                </a:extLst>
              </p:cNvPr>
              <p:cNvSpPr txBox="1"/>
              <p:nvPr/>
            </p:nvSpPr>
            <p:spPr>
              <a:xfrm>
                <a:off x="3024369" y="5689078"/>
                <a:ext cx="2694327" cy="313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A84941EA-BC92-4A03-82E1-0F73D37B1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69" y="5689078"/>
                <a:ext cx="2694327" cy="313227"/>
              </a:xfrm>
              <a:prstGeom prst="rect">
                <a:avLst/>
              </a:prstGeom>
              <a:blipFill>
                <a:blip r:embed="rId7"/>
                <a:stretch>
                  <a:fillRect l="-2262" b="-134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3553CFFB-C22C-114E-B9EE-777DA15962ED}"/>
                  </a:ext>
                </a:extLst>
              </p:cNvPr>
              <p:cNvSpPr txBox="1"/>
              <p:nvPr/>
            </p:nvSpPr>
            <p:spPr>
              <a:xfrm>
                <a:off x="6582697" y="5637974"/>
                <a:ext cx="2444388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3553CFFB-C22C-114E-B9EE-777DA1596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697" y="5637974"/>
                <a:ext cx="2444388" cy="375424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997A8B12-DE4D-EE08-8DAD-A5246CCD5AB3}"/>
                  </a:ext>
                </a:extLst>
              </p:cNvPr>
              <p:cNvSpPr txBox="1"/>
              <p:nvPr/>
            </p:nvSpPr>
            <p:spPr>
              <a:xfrm>
                <a:off x="3259865" y="6116015"/>
                <a:ext cx="10994010" cy="652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Georgia" panose="02040502050405020303" pitchFamily="18" charset="0"/>
                    <a:cs typeface="Calibri" panose="020F0502020204030204" pitchFamily="34" charset="0"/>
                  </a:rPr>
                  <a:t>→ </a:t>
                </a:r>
                <a:r>
                  <a:rPr lang="it-IT" dirty="0">
                    <a:latin typeface="Georgia" panose="02040502050405020303" pitchFamily="18" charset="0"/>
                  </a:rPr>
                  <a:t>Rumore Gaussiano a media nulla </a:t>
                </a:r>
              </a:p>
              <a:p>
                <a:r>
                  <a:rPr lang="it-IT" dirty="0">
                    <a:latin typeface="Georgia" panose="02040502050405020303" pitchFamily="18" charset="0"/>
                    <a:cs typeface="Calibri" panose="020F0502020204030204" pitchFamily="34" charset="0"/>
                  </a:rPr>
                  <a:t>→ </a:t>
                </a:r>
                <a:r>
                  <a:rPr lang="it-IT" dirty="0" err="1">
                    <a:latin typeface="Georgia" panose="02040502050405020303" pitchFamily="18" charset="0"/>
                  </a:rPr>
                  <a:t>Bias</a:t>
                </a:r>
                <a:r>
                  <a:rPr lang="it-IT" dirty="0">
                    <a:latin typeface="Georgia" panose="02040502050405020303" pitchFamily="18" charset="0"/>
                  </a:rPr>
                  <a:t> del sensore guidato dal rumore gaussiano a media nulla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Ɲ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997A8B12-DE4D-EE08-8DAD-A5246CCD5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65" y="6116015"/>
                <a:ext cx="10994010" cy="652423"/>
              </a:xfrm>
              <a:prstGeom prst="rect">
                <a:avLst/>
              </a:prstGeom>
              <a:blipFill>
                <a:blip r:embed="rId9"/>
                <a:stretch>
                  <a:fillRect l="-499" t="-4673" b="-130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E960F74-8142-7B21-C614-9059C4AF6F7D}"/>
                  </a:ext>
                </a:extLst>
              </p:cNvPr>
              <p:cNvSpPr txBox="1"/>
              <p:nvPr/>
            </p:nvSpPr>
            <p:spPr>
              <a:xfrm>
                <a:off x="2210754" y="6364489"/>
                <a:ext cx="1049111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5E960F74-8142-7B21-C614-9059C4AF6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754" y="6364489"/>
                <a:ext cx="1049111" cy="375424"/>
              </a:xfrm>
              <a:prstGeom prst="rect">
                <a:avLst/>
              </a:prstGeom>
              <a:blipFill>
                <a:blip r:embed="rId10"/>
                <a:stretch>
                  <a:fillRect r="-104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B7C21F66-34F9-CA60-D721-E12E654DEBD3}"/>
                  </a:ext>
                </a:extLst>
              </p:cNvPr>
              <p:cNvSpPr txBox="1"/>
              <p:nvPr/>
            </p:nvSpPr>
            <p:spPr>
              <a:xfrm>
                <a:off x="1578489" y="6107148"/>
                <a:ext cx="1783897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it-IT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Ɲ</m:t>
                    </m:r>
                    <m:d>
                      <m:dPr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B7C21F66-34F9-CA60-D721-E12E654DE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89" y="6107148"/>
                <a:ext cx="1783897" cy="393121"/>
              </a:xfrm>
              <a:prstGeom prst="rect">
                <a:avLst/>
              </a:prstGeom>
              <a:blipFill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840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4CF92-E302-3ACF-C371-F035EDA5DCF8}"/>
              </a:ext>
            </a:extLst>
          </p:cNvPr>
          <p:cNvSpPr txBox="1"/>
          <p:nvPr/>
        </p:nvSpPr>
        <p:spPr>
          <a:xfrm>
            <a:off x="275208" y="1250190"/>
            <a:ext cx="11419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DESCRIZIONE DEGLI INGRESSI E PARAMETRI USATI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1B4B182-2B19-D237-8FBB-9301F766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7" y="1768843"/>
            <a:ext cx="2323338" cy="206872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1F21E7C-7891-20A4-4060-513751614D54}"/>
              </a:ext>
            </a:extLst>
          </p:cNvPr>
          <p:cNvSpPr txBox="1"/>
          <p:nvPr/>
        </p:nvSpPr>
        <p:spPr>
          <a:xfrm>
            <a:off x="2939149" y="1820735"/>
            <a:ext cx="134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ROLL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026AA21-3A42-8567-41FD-AA57F7B6881E}"/>
              </a:ext>
            </a:extLst>
          </p:cNvPr>
          <p:cNvSpPr txBox="1"/>
          <p:nvPr/>
        </p:nvSpPr>
        <p:spPr>
          <a:xfrm>
            <a:off x="5984951" y="1820735"/>
            <a:ext cx="134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PITCH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A841ED-3705-77CC-7B6B-D21D6C1F35AE}"/>
              </a:ext>
            </a:extLst>
          </p:cNvPr>
          <p:cNvSpPr txBox="1"/>
          <p:nvPr/>
        </p:nvSpPr>
        <p:spPr>
          <a:xfrm>
            <a:off x="9252851" y="1820735"/>
            <a:ext cx="134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YAW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AC445F7-62F0-911E-C935-44A6D4B12645}"/>
                  </a:ext>
                </a:extLst>
              </p:cNvPr>
              <p:cNvSpPr txBox="1"/>
              <p:nvPr/>
            </p:nvSpPr>
            <p:spPr>
              <a:xfrm>
                <a:off x="2939149" y="2190067"/>
                <a:ext cx="2868093" cy="164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Tipo di curva</a:t>
                </a:r>
                <a:r>
                  <a:rPr lang="it-IT" sz="1600" dirty="0">
                    <a:latin typeface="Georgia" panose="02040502050405020303" pitchFamily="18" charset="0"/>
                  </a:rPr>
                  <a:t>: Sinusoide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Ampiezza</a:t>
                </a:r>
                <a:r>
                  <a:rPr lang="it-IT" sz="1600" dirty="0">
                    <a:latin typeface="Georgia" panose="02040502050405020303" pitchFamily="18" charset="0"/>
                  </a:rPr>
                  <a:t>:  10°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Frequenza</a:t>
                </a:r>
                <a:r>
                  <a:rPr lang="it-IT" sz="1600" dirty="0">
                    <a:latin typeface="Georgia" panose="02040502050405020303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Fase</a:t>
                </a:r>
                <a:r>
                  <a:rPr lang="it-IT" sz="1600" dirty="0">
                    <a:latin typeface="Georgia" panose="02040502050405020303" pitchFamily="18" charset="0"/>
                  </a:rPr>
                  <a:t>:  0 </a:t>
                </a:r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AC445F7-62F0-911E-C935-44A6D4B12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49" y="2190067"/>
                <a:ext cx="2868093" cy="1647502"/>
              </a:xfrm>
              <a:prstGeom prst="rect">
                <a:avLst/>
              </a:prstGeom>
              <a:blipFill>
                <a:blip r:embed="rId3"/>
                <a:stretch>
                  <a:fillRect l="-849" t="-1107" r="-212" b="-33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3408CC2-F420-9D02-540E-9DC60CA8EBBE}"/>
                  </a:ext>
                </a:extLst>
              </p:cNvPr>
              <p:cNvSpPr txBox="1"/>
              <p:nvPr/>
            </p:nvSpPr>
            <p:spPr>
              <a:xfrm>
                <a:off x="5984951" y="2190067"/>
                <a:ext cx="2868093" cy="164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Tipo di curva</a:t>
                </a:r>
                <a:r>
                  <a:rPr lang="it-IT" sz="1600" dirty="0">
                    <a:latin typeface="Georgia" panose="02040502050405020303" pitchFamily="18" charset="0"/>
                  </a:rPr>
                  <a:t>: Sinusoide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Ampiezza</a:t>
                </a:r>
                <a:r>
                  <a:rPr lang="it-IT" sz="1600" dirty="0">
                    <a:latin typeface="Georgia" panose="02040502050405020303" pitchFamily="18" charset="0"/>
                  </a:rPr>
                  <a:t>:  9°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Frequenza</a:t>
                </a:r>
                <a:r>
                  <a:rPr lang="it-IT" sz="1600" dirty="0">
                    <a:latin typeface="Georgia" panose="02040502050405020303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Fase</a:t>
                </a:r>
                <a:r>
                  <a:rPr lang="it-IT" sz="1600" dirty="0">
                    <a:latin typeface="Georgia" panose="02040502050405020303" pitchFamily="18" charset="0"/>
                  </a:rPr>
                  <a:t>:  2 </a:t>
                </a:r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3408CC2-F420-9D02-540E-9DC60CA8E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951" y="2190067"/>
                <a:ext cx="2868093" cy="1647502"/>
              </a:xfrm>
              <a:prstGeom prst="rect">
                <a:avLst/>
              </a:prstGeom>
              <a:blipFill>
                <a:blip r:embed="rId4"/>
                <a:stretch>
                  <a:fillRect l="-851" t="-1107" r="-213" b="-33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82FC5C-4E3A-DC8D-1DA7-4BE687AAA25C}"/>
              </a:ext>
            </a:extLst>
          </p:cNvPr>
          <p:cNvSpPr txBox="1"/>
          <p:nvPr/>
        </p:nvSpPr>
        <p:spPr>
          <a:xfrm>
            <a:off x="9252851" y="2192615"/>
            <a:ext cx="2624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600" b="1" dirty="0">
                <a:latin typeface="Georgia" panose="02040502050405020303" pitchFamily="18" charset="0"/>
              </a:rPr>
              <a:t>Tipo di curva</a:t>
            </a:r>
            <a:r>
              <a:rPr lang="it-IT" sz="1600" dirty="0">
                <a:latin typeface="Georgia" panose="02040502050405020303" pitchFamily="18" charset="0"/>
              </a:rPr>
              <a:t>: Rampa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B0A07BA-7418-CBE2-D8F6-25CD306389FB}"/>
              </a:ext>
            </a:extLst>
          </p:cNvPr>
          <p:cNvSpPr txBox="1"/>
          <p:nvPr/>
        </p:nvSpPr>
        <p:spPr>
          <a:xfrm>
            <a:off x="541537" y="4483268"/>
            <a:ext cx="3228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3CD3745-6221-1FDA-896D-7FC89AB5794F}"/>
              </a:ext>
            </a:extLst>
          </p:cNvPr>
          <p:cNvSpPr txBox="1"/>
          <p:nvPr/>
        </p:nvSpPr>
        <p:spPr>
          <a:xfrm>
            <a:off x="541537" y="4931331"/>
            <a:ext cx="3533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Coefficienti proposti dall’articolo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F60215D9-A4EE-77D6-BC4A-0D31F6ECA6DD}"/>
              </a:ext>
            </a:extLst>
          </p:cNvPr>
          <p:cNvGrpSpPr/>
          <p:nvPr/>
        </p:nvGrpSpPr>
        <p:grpSpPr>
          <a:xfrm>
            <a:off x="4021511" y="4490359"/>
            <a:ext cx="3926879" cy="1620608"/>
            <a:chOff x="4132561" y="4483268"/>
            <a:chExt cx="3926879" cy="1620608"/>
          </a:xfrm>
        </p:grpSpPr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E54DAC2B-1F95-6BAF-6E51-C3AE71882457}"/>
                </a:ext>
              </a:extLst>
            </p:cNvPr>
            <p:cNvGrpSpPr/>
            <p:nvPr/>
          </p:nvGrpSpPr>
          <p:grpSpPr>
            <a:xfrm>
              <a:off x="4132561" y="4483268"/>
              <a:ext cx="3926879" cy="1617614"/>
              <a:chOff x="4132561" y="4483268"/>
              <a:chExt cx="3926879" cy="1617614"/>
            </a:xfrm>
          </p:grpSpPr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5FC6D53C-92EB-F7B8-70EC-CAC520C2738A}"/>
                  </a:ext>
                </a:extLst>
              </p:cNvPr>
              <p:cNvSpPr txBox="1"/>
              <p:nvPr/>
            </p:nvSpPr>
            <p:spPr>
              <a:xfrm>
                <a:off x="4132561" y="4483268"/>
                <a:ext cx="39268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18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INTERRUZIONE GPS</a:t>
                </a:r>
                <a:endParaRPr lang="it-IT" dirty="0"/>
              </a:p>
            </p:txBody>
          </p:sp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4887DF7A-D3DC-8393-3B64-45F0706FD0DF}"/>
                  </a:ext>
                </a:extLst>
              </p:cNvPr>
              <p:cNvSpPr txBox="1"/>
              <p:nvPr/>
            </p:nvSpPr>
            <p:spPr>
              <a:xfrm>
                <a:off x="4206806" y="4962109"/>
                <a:ext cx="3778388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Ci saranno due interruzioni di misure:</a:t>
                </a:r>
              </a:p>
              <a:p>
                <a:pPr marL="1200150" lvl="2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Da </a:t>
                </a:r>
                <a:r>
                  <a:rPr lang="it-IT" sz="1600" b="1" dirty="0">
                    <a:latin typeface="Georgia" panose="02040502050405020303" pitchFamily="18" charset="0"/>
                  </a:rPr>
                  <a:t>100</a:t>
                </a:r>
                <a:r>
                  <a:rPr lang="it-IT" sz="1600" dirty="0">
                    <a:latin typeface="Georgia" panose="02040502050405020303" pitchFamily="18" charset="0"/>
                  </a:rPr>
                  <a:t> a </a:t>
                </a:r>
                <a:r>
                  <a:rPr lang="it-IT" sz="1600" b="1" dirty="0">
                    <a:latin typeface="Georgia" panose="02040502050405020303" pitchFamily="18" charset="0"/>
                  </a:rPr>
                  <a:t>140</a:t>
                </a:r>
                <a:r>
                  <a:rPr lang="it-IT" sz="1600" dirty="0">
                    <a:latin typeface="Georgia" panose="02040502050405020303" pitchFamily="18" charset="0"/>
                  </a:rPr>
                  <a:t> secondi</a:t>
                </a:r>
              </a:p>
              <a:p>
                <a:pPr marL="1200150" lvl="2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Da </a:t>
                </a:r>
                <a:r>
                  <a:rPr lang="it-IT" sz="1600" b="1" dirty="0">
                    <a:latin typeface="Georgia" panose="02040502050405020303" pitchFamily="18" charset="0"/>
                  </a:rPr>
                  <a:t>280</a:t>
                </a:r>
                <a:r>
                  <a:rPr lang="it-IT" sz="1600" dirty="0">
                    <a:latin typeface="Georgia" panose="02040502050405020303" pitchFamily="18" charset="0"/>
                  </a:rPr>
                  <a:t> a </a:t>
                </a:r>
                <a:r>
                  <a:rPr lang="it-IT" sz="1600" b="1" dirty="0">
                    <a:latin typeface="Georgia" panose="02040502050405020303" pitchFamily="18" charset="0"/>
                  </a:rPr>
                  <a:t>320</a:t>
                </a:r>
                <a:r>
                  <a:rPr lang="it-IT" sz="1600" dirty="0">
                    <a:latin typeface="Georgia" panose="02040502050405020303" pitchFamily="18" charset="0"/>
                  </a:rPr>
                  <a:t> secondi </a:t>
                </a:r>
              </a:p>
            </p:txBody>
          </p:sp>
        </p:grpSp>
        <p:pic>
          <p:nvPicPr>
            <p:cNvPr id="35" name="Elemento grafico 34" descr="Cronometro 25% contorno">
              <a:extLst>
                <a:ext uri="{FF2B5EF4-FFF2-40B4-BE49-F238E27FC236}">
                  <a16:creationId xmlns:a16="http://schemas.microsoft.com/office/drawing/2014/main" id="{D8522736-C54B-97F3-3B4E-0928F1C65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15242" y="5318270"/>
              <a:ext cx="427405" cy="427405"/>
            </a:xfrm>
            <a:prstGeom prst="rect">
              <a:avLst/>
            </a:prstGeom>
          </p:spPr>
        </p:pic>
        <p:pic>
          <p:nvPicPr>
            <p:cNvPr id="36" name="Elemento grafico 35" descr="Cronometro 25% contorno">
              <a:extLst>
                <a:ext uri="{FF2B5EF4-FFF2-40B4-BE49-F238E27FC236}">
                  <a16:creationId xmlns:a16="http://schemas.microsoft.com/office/drawing/2014/main" id="{EEAE4ADF-07CA-6425-E877-9D7C39E68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15241" y="5676471"/>
              <a:ext cx="427405" cy="427405"/>
            </a:xfrm>
            <a:prstGeom prst="rect">
              <a:avLst/>
            </a:prstGeom>
          </p:spPr>
        </p:pic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56FCA8-1283-B29A-2152-B454D484965B}"/>
              </a:ext>
            </a:extLst>
          </p:cNvPr>
          <p:cNvSpPr txBox="1"/>
          <p:nvPr/>
        </p:nvSpPr>
        <p:spPr>
          <a:xfrm>
            <a:off x="541537" y="793092"/>
            <a:ext cx="88777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CIRCOLARE – STIMA BIAS PIÙ VELOCE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215839-DF5A-84F4-6BB4-6E675A8453CD}"/>
              </a:ext>
            </a:extLst>
          </p:cNvPr>
          <p:cNvSpPr txBox="1"/>
          <p:nvPr/>
        </p:nvSpPr>
        <p:spPr>
          <a:xfrm>
            <a:off x="7948389" y="4329526"/>
            <a:ext cx="4237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PARAMETRO TUNING BIAS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F367F75-FFE0-577F-57E4-2267CDF0EC37}"/>
                  </a:ext>
                </a:extLst>
              </p:cNvPr>
              <p:cNvSpPr txBox="1"/>
              <p:nvPr/>
            </p:nvSpPr>
            <p:spPr>
              <a:xfrm>
                <a:off x="7948390" y="4930849"/>
                <a:ext cx="4237052" cy="1982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Agiremo sul parametro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:</a:t>
                </a:r>
              </a:p>
              <a:p>
                <a:pPr>
                  <a:spcAft>
                    <a:spcPts val="1200"/>
                  </a:spcAft>
                </a:pPr>
                <a:r>
                  <a:rPr lang="it-IT" sz="1500" i="1" dirty="0">
                    <a:latin typeface="Georgia" panose="02040502050405020303" pitchFamily="18" charset="0"/>
                  </a:rPr>
                  <a:t>maggiore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500" i="1" dirty="0">
                    <a:latin typeface="Georgia" panose="02040502050405020303" pitchFamily="18" charset="0"/>
                    <a:cs typeface="Calibri" panose="020F0502020204030204" pitchFamily="34" charset="0"/>
                  </a:rPr>
                  <a:t>→ maggiore sarà la correzione</a:t>
                </a:r>
              </a:p>
              <a:p>
                <a:pPr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  <a:cs typeface="Calibri" panose="020F0502020204030204" pitchFamily="34" charset="0"/>
                  </a:rPr>
                  <a:t>Per questo test useremo un </a:t>
                </a:r>
                <a:r>
                  <a:rPr lang="it-IT" sz="1600" dirty="0" err="1">
                    <a:latin typeface="Georgia" panose="02040502050405020303" pitchFamily="18" charset="0"/>
                    <a:cs typeface="Calibri" panose="020F0502020204030204" pitchFamily="34" charset="0"/>
                  </a:rPr>
                  <a:t>bias</a:t>
                </a:r>
                <a:r>
                  <a:rPr lang="it-IT" sz="1600" dirty="0">
                    <a:latin typeface="Georgia" panose="02040502050405020303" pitchFamily="18" charset="0"/>
                    <a:cs typeface="Calibri" panose="020F0502020204030204" pitchFamily="34" charset="0"/>
                  </a:rPr>
                  <a:t> che convergerà più velocemente</a:t>
                </a:r>
                <a:endParaRPr lang="it-IT" sz="1600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F367F75-FFE0-577F-57E4-2267CDF0E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390" y="4930849"/>
                <a:ext cx="4237052" cy="1982851"/>
              </a:xfrm>
              <a:prstGeom prst="rect">
                <a:avLst/>
              </a:prstGeom>
              <a:blipFill>
                <a:blip r:embed="rId7"/>
                <a:stretch>
                  <a:fillRect l="-863" t="-9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o 17">
            <a:extLst>
              <a:ext uri="{FF2B5EF4-FFF2-40B4-BE49-F238E27FC236}">
                <a16:creationId xmlns:a16="http://schemas.microsoft.com/office/drawing/2014/main" id="{CF73CD45-0F64-231F-BCBA-9434635F8BE3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246306A9-FBBC-B6DE-B047-8A8ED3B2E44D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278A3FE-8C84-8301-45B9-FFAC3A939671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D5CD0795-1D1B-EBBC-EEAB-3AE56298AFD3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17B90E35-9E12-5B59-4722-ABB349D51C32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2BCAE85E-0B21-FA92-FE86-9E4E7B47C16D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4C17A8DE-7006-79B0-7DE1-88B5CA454045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D8DA6847-D42C-10D5-64BD-82C3DC0E07CA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0654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46074A8-1315-19A8-FB69-C162E3EE1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64" y="1584000"/>
            <a:ext cx="3729455" cy="5274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74B04DF-B29A-7A2B-8F9A-AB4DB07F7EE6}"/>
              </a:ext>
            </a:extLst>
          </p:cNvPr>
          <p:cNvSpPr txBox="1"/>
          <p:nvPr/>
        </p:nvSpPr>
        <p:spPr>
          <a:xfrm>
            <a:off x="489636" y="1278307"/>
            <a:ext cx="3818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BIAS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CA2C32-6E78-070A-15A7-34246A796F47}"/>
              </a:ext>
            </a:extLst>
          </p:cNvPr>
          <p:cNvSpPr txBox="1"/>
          <p:nvPr/>
        </p:nvSpPr>
        <p:spPr>
          <a:xfrm>
            <a:off x="541537" y="793092"/>
            <a:ext cx="7963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CIRCOLARE – STIMA BIAS PIÙ VELOCE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05789ED-EA3C-7089-7A78-54305CA69A13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B3D10B6-228A-FC2F-F1AA-CE17A61D58F9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9FE9F2D-77D5-98CF-11AB-12FD9AB3507D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8656A32-DFCD-E6A0-F853-8836CA40E415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86BE4E45-B66F-F398-58AA-95712C73C59F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492F068-9AF6-57D2-1E6A-4B56041A6D4D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BE6B521A-7F83-08E9-70D7-4B681F2BEFA2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6AE7D461-9690-47A2-7497-1DD0255ABC5F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5" name="Oggetto 14">
            <a:extLst>
              <a:ext uri="{FF2B5EF4-FFF2-40B4-BE49-F238E27FC236}">
                <a16:creationId xmlns:a16="http://schemas.microsoft.com/office/drawing/2014/main" id="{A33A8BE7-9CC5-9D5B-3F49-D3C6B3FA2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177593"/>
              </p:ext>
            </p:extLst>
          </p:nvPr>
        </p:nvGraphicFramePr>
        <p:xfrm>
          <a:off x="426344" y="1642666"/>
          <a:ext cx="3720120" cy="5275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344" y="1642666"/>
                        <a:ext cx="3720120" cy="5275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A84E219-0E8A-69AD-43B5-8BCAAF4D75AF}"/>
                  </a:ext>
                </a:extLst>
              </p:cNvPr>
              <p:cNvSpPr txBox="1"/>
              <p:nvPr/>
            </p:nvSpPr>
            <p:spPr>
              <a:xfrm>
                <a:off x="7803293" y="1793452"/>
                <a:ext cx="4323604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latin typeface="Georgia" panose="02040502050405020303" pitchFamily="18" charset="0"/>
                    <a:cs typeface="Calibri" panose="020F0502020204030204" pitchFamily="34" charset="0"/>
                  </a:rPr>
                  <a:t>La scelta del parametro di tuning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it-IT" sz="1400" dirty="0">
                    <a:latin typeface="Georgia" panose="02040502050405020303" pitchFamily="18" charset="0"/>
                  </a:rPr>
                  <a:t> comporta una convergenza dei </a:t>
                </a:r>
                <a:r>
                  <a:rPr lang="it-IT" sz="1400" dirty="0" err="1">
                    <a:latin typeface="Georgia" panose="02040502050405020303" pitchFamily="18" charset="0"/>
                  </a:rPr>
                  <a:t>bias</a:t>
                </a:r>
                <a:r>
                  <a:rPr lang="it-IT" sz="1400" dirty="0">
                    <a:latin typeface="Georgia" panose="02040502050405020303" pitchFamily="18" charset="0"/>
                  </a:rPr>
                  <a:t> più veloce. È quindi preferibile se si vuole effettuare una stima più accurata online.</a:t>
                </a:r>
              </a:p>
              <a:p>
                <a:endParaRPr lang="it-IT" sz="1400" dirty="0">
                  <a:latin typeface="Georgia" panose="020405020504050203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050" i="1" dirty="0">
                    <a:latin typeface="Georgia" panose="02040502050405020303" pitchFamily="18" charset="0"/>
                  </a:rPr>
                  <a:t>Figura 1: </a:t>
                </a:r>
                <a:r>
                  <a:rPr lang="it-IT" sz="1400" dirty="0">
                    <a:latin typeface="Georgia" panose="02040502050405020303" pitchFamily="18" charset="0"/>
                  </a:rPr>
                  <a:t>Convergenza </a:t>
                </a:r>
                <a:r>
                  <a:rPr lang="it-IT" sz="1400" dirty="0" err="1">
                    <a:latin typeface="Georgia" panose="02040502050405020303" pitchFamily="18" charset="0"/>
                  </a:rPr>
                  <a:t>bias</a:t>
                </a:r>
                <a:r>
                  <a:rPr lang="it-IT" sz="1400" dirty="0">
                    <a:latin typeface="Georgia" panose="02040502050405020303" pitchFamily="18" charset="0"/>
                  </a:rPr>
                  <a:t> partendo da condizioni iniziali </a:t>
                </a:r>
                <a:r>
                  <a:rPr lang="it-IT" sz="1400" u="sng" dirty="0">
                    <a:latin typeface="Georgia" panose="02040502050405020303" pitchFamily="18" charset="0"/>
                  </a:rPr>
                  <a:t>distanti</a:t>
                </a:r>
                <a:r>
                  <a:rPr lang="it-IT" sz="1400" dirty="0">
                    <a:latin typeface="Georgia" panose="02040502050405020303" pitchFamily="18" charset="0"/>
                  </a:rPr>
                  <a:t> rispetto al valor vero</a:t>
                </a:r>
                <a:endParaRPr lang="it-IT" sz="1050" i="1" dirty="0">
                  <a:latin typeface="Georgia" panose="02040502050405020303" pitchFamily="18" charset="0"/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it-IT" sz="1050" i="1" dirty="0">
                    <a:latin typeface="Georgia" panose="02040502050405020303" pitchFamily="18" charset="0"/>
                  </a:rPr>
                  <a:t>Figura 2: </a:t>
                </a:r>
                <a:r>
                  <a:rPr kumimoji="0" lang="it-IT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+mn-cs"/>
                  </a:rPr>
                  <a:t>Stima </a:t>
                </a:r>
                <a:r>
                  <a:rPr kumimoji="0" lang="it-IT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+mn-cs"/>
                  </a:rPr>
                  <a:t>bias</a:t>
                </a:r>
                <a:r>
                  <a:rPr kumimoji="0" lang="it-IT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+mn-cs"/>
                  </a:rPr>
                  <a:t> partendo da condizioni iniziali </a:t>
                </a:r>
                <a:r>
                  <a:rPr kumimoji="0" lang="it-IT" sz="1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+mn-cs"/>
                  </a:rPr>
                  <a:t>prossime</a:t>
                </a:r>
                <a:r>
                  <a:rPr kumimoji="0" lang="it-IT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+mn-cs"/>
                  </a:rPr>
                  <a:t> </a:t>
                </a:r>
                <a:r>
                  <a:rPr lang="it-IT" sz="1400" dirty="0">
                    <a:latin typeface="Georgia" panose="02040502050405020303" pitchFamily="18" charset="0"/>
                  </a:rPr>
                  <a:t>rispetto </a:t>
                </a:r>
                <a:r>
                  <a:rPr kumimoji="0" lang="it-IT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+mn-cs"/>
                  </a:rPr>
                  <a:t>al valor vero</a:t>
                </a:r>
                <a:endParaRPr lang="it-IT" sz="1050" i="1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A84E219-0E8A-69AD-43B5-8BCAAF4D7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293" y="1793452"/>
                <a:ext cx="4323604" cy="2185214"/>
              </a:xfrm>
              <a:prstGeom prst="rect">
                <a:avLst/>
              </a:prstGeom>
              <a:blipFill>
                <a:blip r:embed="rId6"/>
                <a:stretch>
                  <a:fillRect l="-423" t="-836" r="-1269" b="-16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1847A4-663E-B6AF-F873-CCDA58A5010F}"/>
              </a:ext>
            </a:extLst>
          </p:cNvPr>
          <p:cNvSpPr txBox="1"/>
          <p:nvPr/>
        </p:nvSpPr>
        <p:spPr>
          <a:xfrm>
            <a:off x="4146464" y="1278307"/>
            <a:ext cx="3818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BIAS A CONVERGENZA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0CE158D-F89C-5BAA-FA65-ADDA8C7654D5}"/>
              </a:ext>
            </a:extLst>
          </p:cNvPr>
          <p:cNvSpPr txBox="1"/>
          <p:nvPr/>
        </p:nvSpPr>
        <p:spPr>
          <a:xfrm>
            <a:off x="1799589" y="6596390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>
                <a:latin typeface="Georgia" panose="02040502050405020303" pitchFamily="18" charset="0"/>
              </a:rPr>
              <a:t>Figura 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0B28B51-C28B-1244-8B13-4D2619D8DB66}"/>
              </a:ext>
            </a:extLst>
          </p:cNvPr>
          <p:cNvSpPr txBox="1"/>
          <p:nvPr/>
        </p:nvSpPr>
        <p:spPr>
          <a:xfrm>
            <a:off x="5331796" y="6596390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>
                <a:latin typeface="Georgia" panose="02040502050405020303" pitchFamily="18" charset="0"/>
              </a:rPr>
              <a:t>Figura 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67E1D9-4CD8-4722-9C0F-7A0752D69782}"/>
              </a:ext>
            </a:extLst>
          </p:cNvPr>
          <p:cNvSpPr txBox="1"/>
          <p:nvPr/>
        </p:nvSpPr>
        <p:spPr>
          <a:xfrm rot="16200000">
            <a:off x="151457" y="3956536"/>
            <a:ext cx="4475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(Rad/s)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EB09FB-F045-F958-8DF0-862311965E22}"/>
              </a:ext>
            </a:extLst>
          </p:cNvPr>
          <p:cNvSpPr txBox="1"/>
          <p:nvPr/>
        </p:nvSpPr>
        <p:spPr>
          <a:xfrm rot="16200000">
            <a:off x="3846077" y="3897194"/>
            <a:ext cx="4475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(Rad/s)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D25473A-6599-BE5D-D8DE-439FF2053B86}"/>
              </a:ext>
            </a:extLst>
          </p:cNvPr>
          <p:cNvSpPr txBox="1"/>
          <p:nvPr/>
        </p:nvSpPr>
        <p:spPr>
          <a:xfrm>
            <a:off x="2261696" y="6496362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92F5E30-0A96-7BAB-456D-004DC9F8F49D}"/>
              </a:ext>
            </a:extLst>
          </p:cNvPr>
          <p:cNvSpPr txBox="1"/>
          <p:nvPr/>
        </p:nvSpPr>
        <p:spPr>
          <a:xfrm>
            <a:off x="5517790" y="6479910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987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74B04DF-B29A-7A2B-8F9A-AB4DB07F7EE6}"/>
              </a:ext>
            </a:extLst>
          </p:cNvPr>
          <p:cNvSpPr txBox="1"/>
          <p:nvPr/>
        </p:nvSpPr>
        <p:spPr>
          <a:xfrm>
            <a:off x="270000" y="1315119"/>
            <a:ext cx="40843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STIMA BIAS LENTA</a:t>
            </a:r>
            <a:endParaRPr lang="it-IT" sz="1600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8A8EBE1-5723-70F3-107B-341E49BA57AA}"/>
              </a:ext>
            </a:extLst>
          </p:cNvPr>
          <p:cNvSpPr txBox="1"/>
          <p:nvPr/>
        </p:nvSpPr>
        <p:spPr>
          <a:xfrm>
            <a:off x="3957996" y="1315119"/>
            <a:ext cx="437457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STIMA BIAS VELOCE</a:t>
            </a:r>
            <a:endParaRPr lang="it-IT" sz="1600" dirty="0"/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77B9A1-17C7-46E1-2372-6231A8ADD5FE}"/>
              </a:ext>
            </a:extLst>
          </p:cNvPr>
          <p:cNvSpPr txBox="1"/>
          <p:nvPr/>
        </p:nvSpPr>
        <p:spPr>
          <a:xfrm>
            <a:off x="541537" y="793092"/>
            <a:ext cx="83115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CIRCOLARE – CONFRONTO BIAS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3B22E2A-F297-F0B1-E2E6-152869F446F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339B644D-CF63-05EB-1A03-99C447F17BE7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F48DA3C5-D9C5-2819-01B4-7E9089E8DCFD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3D267CC-E2ED-82D1-5462-F48063492855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7EDF588-E254-5E36-9F3C-9C5C040188C4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8CF9E763-A570-003C-9CA9-914F0834AAAF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E9E27B65-5B6D-0765-D783-6EAC25E3A235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5328A942-1F22-C1C4-15CB-DE356670991A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88BCC29-AE26-873B-0FE0-B43E11140C77}"/>
                  </a:ext>
                </a:extLst>
              </p:cNvPr>
              <p:cNvSpPr txBox="1"/>
              <p:nvPr/>
            </p:nvSpPr>
            <p:spPr>
              <a:xfrm>
                <a:off x="7508000" y="1807562"/>
                <a:ext cx="459226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>
                    <a:latin typeface="Georgia" panose="02040502050405020303" pitchFamily="18" charset="0"/>
                  </a:rPr>
                  <a:t>Considerazioni sul parametro tuning </a:t>
                </a:r>
                <a:r>
                  <a:rPr lang="it-IT" sz="1200" b="1" dirty="0" err="1">
                    <a:latin typeface="Georgia" panose="02040502050405020303" pitchFamily="18" charset="0"/>
                  </a:rPr>
                  <a:t>Bias</a:t>
                </a:r>
                <a:endParaRPr lang="it-IT" sz="1200" b="1" dirty="0">
                  <a:latin typeface="Georgia" panose="02040502050405020303" pitchFamily="18" charset="0"/>
                </a:endParaRPr>
              </a:p>
              <a:p>
                <a:endParaRPr lang="it-IT" sz="1200" i="1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it-IT" sz="1200" i="1" dirty="0">
                    <a:latin typeface="Georgia" panose="02040502050405020303" pitchFamily="18" charset="0"/>
                  </a:rPr>
                  <a:t> Figura 1 </a:t>
                </a:r>
                <a:r>
                  <a:rPr lang="it-IT" sz="1200" dirty="0">
                    <a:latin typeface="Georgia" panose="02040502050405020303" pitchFamily="18" charset="0"/>
                    <a:cs typeface="Calibri" panose="020F0502020204030204" pitchFamily="34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endParaRPr lang="it-IT" sz="1200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it-IT" sz="1200" dirty="0">
                    <a:latin typeface="Georgia" panose="02040502050405020303" pitchFamily="18" charset="0"/>
                    <a:cs typeface="Calibri" panose="020F0502020204030204" pitchFamily="34" charset="0"/>
                  </a:rPr>
                  <a:t> </a:t>
                </a:r>
                <a:r>
                  <a:rPr lang="it-IT" sz="1200" i="1" dirty="0">
                    <a:latin typeface="Georgia" panose="02040502050405020303" pitchFamily="18" charset="0"/>
                    <a:cs typeface="Calibri" panose="020F0502020204030204" pitchFamily="34" charset="0"/>
                  </a:rPr>
                  <a:t>Figura 2 </a:t>
                </a:r>
                <a:r>
                  <a:rPr lang="it-IT" sz="1200" dirty="0">
                    <a:latin typeface="Georgia" panose="02040502050405020303" pitchFamily="18" charset="0"/>
                    <a:cs typeface="Calibri" panose="020F0502020204030204" pitchFamily="34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</m:sup>
                    </m:sSup>
                  </m:oMath>
                </a14:m>
                <a:endParaRPr lang="it-IT" sz="1200" dirty="0">
                  <a:latin typeface="Georgia" panose="02040502050405020303" pitchFamily="18" charset="0"/>
                </a:endParaRPr>
              </a:p>
              <a:p>
                <a:pPr algn="ctr"/>
                <a:endParaRPr lang="it-IT" sz="1200" dirty="0">
                  <a:latin typeface="Georgia" panose="02040502050405020303" pitchFamily="18" charset="0"/>
                </a:endParaRPr>
              </a:p>
              <a:p>
                <a:r>
                  <a:rPr lang="it-IT" sz="1200" dirty="0">
                    <a:latin typeface="Georgia" panose="02040502050405020303" pitchFamily="18" charset="0"/>
                  </a:rPr>
                  <a:t>Dalle due immagini è possibile osservare un comportamento profondamente diverso che può essere riassunto in due concetti chiave:</a:t>
                </a:r>
              </a:p>
              <a:p>
                <a:endParaRPr lang="it-IT" sz="1200" dirty="0">
                  <a:latin typeface="Georgia" panose="02040502050405020303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sz="1200" b="1" dirty="0">
                    <a:latin typeface="Georgia" panose="02040502050405020303" pitchFamily="18" charset="0"/>
                  </a:rPr>
                  <a:t>CONVERGENZA</a:t>
                </a:r>
                <a:r>
                  <a:rPr lang="it-IT" sz="1200" dirty="0">
                    <a:latin typeface="Georgia" panose="02040502050405020303" pitchFamily="18" charset="0"/>
                  </a:rPr>
                  <a:t>: Aumentare il parametro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1200" dirty="0">
                    <a:latin typeface="Georgia" panose="02040502050405020303" pitchFamily="18" charset="0"/>
                  </a:rPr>
                  <a:t> comporta ad avere una velocità di convergenza maggiore.</a:t>
                </a:r>
                <a:br>
                  <a:rPr lang="it-IT" sz="1200" dirty="0">
                    <a:latin typeface="Georgia" panose="02040502050405020303" pitchFamily="18" charset="0"/>
                  </a:rPr>
                </a:br>
                <a:r>
                  <a:rPr lang="it-IT" sz="1200" dirty="0">
                    <a:latin typeface="Georgia" panose="02040502050405020303" pitchFamily="18" charset="0"/>
                  </a:rPr>
                  <a:t>Le due figure rappresentano infatti  la stessa traiettoria con le medesime condizioni, fatta eccezione proprio 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1200" dirty="0">
                    <a:latin typeface="Georgia" panose="02040502050405020303" pitchFamily="18" charset="0"/>
                  </a:rPr>
                  <a:t>    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it-IT" sz="1200" b="1" dirty="0">
                    <a:latin typeface="Georgia" panose="02040502050405020303" pitchFamily="18" charset="0"/>
                  </a:rPr>
                  <a:t>OSCILLAZIONE</a:t>
                </a:r>
                <a:r>
                  <a:rPr lang="it-IT" sz="1200" dirty="0">
                    <a:latin typeface="Georgia" panose="02040502050405020303" pitchFamily="18" charset="0"/>
                  </a:rPr>
                  <a:t>: Tuttavia diminuire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1200" dirty="0">
                    <a:latin typeface="Georgia" panose="02040502050405020303" pitchFamily="18" charset="0"/>
                  </a:rPr>
                  <a:t> comporterà ad avere come in </a:t>
                </a:r>
                <a:r>
                  <a:rPr lang="it-IT" sz="900" i="1" dirty="0">
                    <a:latin typeface="Georgia" panose="02040502050405020303" pitchFamily="18" charset="0"/>
                  </a:rPr>
                  <a:t>Figura 2</a:t>
                </a:r>
                <a:r>
                  <a:rPr lang="it-IT" sz="1200" dirty="0">
                    <a:latin typeface="Georgia" panose="02040502050405020303" pitchFamily="18" charset="0"/>
                  </a:rPr>
                  <a:t> un andamento regolare in netta contrapposizione alla </a:t>
                </a:r>
                <a:r>
                  <a:rPr lang="it-IT" sz="900" i="1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Figura 1</a:t>
                </a:r>
                <a:r>
                  <a:rPr lang="it-IT" sz="1100" dirty="0">
                    <a:latin typeface="Georgia" panose="02040502050405020303" pitchFamily="18" charset="0"/>
                  </a:rPr>
                  <a:t> </a:t>
                </a:r>
                <a:r>
                  <a:rPr lang="it-IT" sz="1200" dirty="0">
                    <a:latin typeface="Georgia" panose="02040502050405020303" pitchFamily="18" charset="0"/>
                  </a:rPr>
                  <a:t>dove è possibile notare fin da subito un rumore più accentuato.</a:t>
                </a:r>
              </a:p>
              <a:p>
                <a:pPr>
                  <a:spcBef>
                    <a:spcPts val="1200"/>
                  </a:spcBef>
                </a:pPr>
                <a:r>
                  <a:rPr lang="it-IT" sz="1200" b="1" dirty="0">
                    <a:latin typeface="Georgia" panose="02040502050405020303" pitchFamily="18" charset="0"/>
                  </a:rPr>
                  <a:t>Conclusione: </a:t>
                </a:r>
                <a:r>
                  <a:rPr lang="it-IT" sz="1200" dirty="0">
                    <a:latin typeface="Georgia" panose="02040502050405020303" pitchFamily="18" charset="0"/>
                  </a:rPr>
                  <a:t>se ipotizziamo una  stima iniziale del </a:t>
                </a:r>
                <a:r>
                  <a:rPr lang="it-IT" sz="1200" dirty="0" err="1">
                    <a:latin typeface="Georgia" panose="02040502050405020303" pitchFamily="18" charset="0"/>
                  </a:rPr>
                  <a:t>bias</a:t>
                </a:r>
                <a:r>
                  <a:rPr lang="it-IT" sz="1200" dirty="0">
                    <a:latin typeface="Georgia" panose="02040502050405020303" pitchFamily="18" charset="0"/>
                  </a:rPr>
                  <a:t> corretta conviene usare un </a:t>
                </a:r>
                <a:r>
                  <a:rPr lang="it-IT" sz="1200" dirty="0" err="1">
                    <a:latin typeface="Georgia" panose="02040502050405020303" pitchFamily="18" charset="0"/>
                  </a:rPr>
                  <a:t>bias</a:t>
                </a:r>
                <a:r>
                  <a:rPr lang="it-IT" sz="1200" dirty="0">
                    <a:latin typeface="Georgia" panose="02040502050405020303" pitchFamily="18" charset="0"/>
                  </a:rPr>
                  <a:t> a lenta convergenza per garantire una evoluzione più regolare nel tempo </a:t>
                </a:r>
              </a:p>
              <a:p>
                <a:pPr algn="ctr"/>
                <a:endParaRPr lang="it-IT" sz="1400" dirty="0">
                  <a:latin typeface="Georgia" panose="02040502050405020303" pitchFamily="18" charset="0"/>
                </a:endParaRPr>
              </a:p>
              <a:p>
                <a:pPr algn="ctr"/>
                <a:endParaRPr lang="it-IT" sz="1400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88BCC29-AE26-873B-0FE0-B43E11140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000" y="1807562"/>
                <a:ext cx="4592263" cy="4524315"/>
              </a:xfrm>
              <a:prstGeom prst="rect">
                <a:avLst/>
              </a:prstGeom>
              <a:blipFill>
                <a:blip r:embed="rId2"/>
                <a:stretch>
                  <a:fillRect l="-133" t="-270" r="-5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ggetto 14">
            <a:extLst>
              <a:ext uri="{FF2B5EF4-FFF2-40B4-BE49-F238E27FC236}">
                <a16:creationId xmlns:a16="http://schemas.microsoft.com/office/drawing/2014/main" id="{7149732D-1E7C-AA57-2130-589B978DEE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71242"/>
              </p:ext>
            </p:extLst>
          </p:nvPr>
        </p:nvGraphicFramePr>
        <p:xfrm>
          <a:off x="296735" y="1642667"/>
          <a:ext cx="3600000" cy="51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15" name="Oggetto 14">
                        <a:extLst>
                          <a:ext uri="{FF2B5EF4-FFF2-40B4-BE49-F238E27FC236}">
                            <a16:creationId xmlns:a16="http://schemas.microsoft.com/office/drawing/2014/main" id="{A33A8BE7-9CC5-9D5B-3F49-D3C6B3FA2D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735" y="1642667"/>
                        <a:ext cx="3600000" cy="51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ggetto 15">
            <a:extLst>
              <a:ext uri="{FF2B5EF4-FFF2-40B4-BE49-F238E27FC236}">
                <a16:creationId xmlns:a16="http://schemas.microsoft.com/office/drawing/2014/main" id="{077BCE33-E496-3CA5-E130-1B74D547D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735414"/>
              </p:ext>
            </p:extLst>
          </p:nvPr>
        </p:nvGraphicFramePr>
        <p:xfrm>
          <a:off x="3889011" y="1643762"/>
          <a:ext cx="3599228" cy="5103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5" imgW="0" imgH="360" progId="FoxitReader.Document">
                  <p:embed/>
                </p:oleObj>
              </mc:Choice>
              <mc:Fallback>
                <p:oleObj name="PDF" r:id="rId5" imgW="0" imgH="360" progId="FoxitReader.Document">
                  <p:embed/>
                  <p:pic>
                    <p:nvPicPr>
                      <p:cNvPr id="14" name="Oggetto 13">
                        <a:extLst>
                          <a:ext uri="{FF2B5EF4-FFF2-40B4-BE49-F238E27FC236}">
                            <a16:creationId xmlns:a16="http://schemas.microsoft.com/office/drawing/2014/main" id="{FA954BB8-F339-3024-A154-B361AB8827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89011" y="1643762"/>
                        <a:ext cx="3599228" cy="5103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70A97AC-662A-90F8-0BC4-89D528201BDD}"/>
              </a:ext>
            </a:extLst>
          </p:cNvPr>
          <p:cNvSpPr txBox="1"/>
          <p:nvPr/>
        </p:nvSpPr>
        <p:spPr>
          <a:xfrm>
            <a:off x="1799589" y="6486074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>
                <a:latin typeface="Georgia" panose="02040502050405020303" pitchFamily="18" charset="0"/>
              </a:rPr>
              <a:t>Figura 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AFCDB2-5891-7D58-6042-122909FB0468}"/>
              </a:ext>
            </a:extLst>
          </p:cNvPr>
          <p:cNvSpPr txBox="1"/>
          <p:nvPr/>
        </p:nvSpPr>
        <p:spPr>
          <a:xfrm>
            <a:off x="5331796" y="6486074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>
                <a:latin typeface="Georgia" panose="02040502050405020303" pitchFamily="18" charset="0"/>
              </a:rPr>
              <a:t>Figura 2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1FC43E-33D5-3FBE-1BDD-46FA258F1097}"/>
              </a:ext>
            </a:extLst>
          </p:cNvPr>
          <p:cNvSpPr txBox="1"/>
          <p:nvPr/>
        </p:nvSpPr>
        <p:spPr>
          <a:xfrm rot="16200000">
            <a:off x="50842" y="3961965"/>
            <a:ext cx="4475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(Rad/s)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3091E2-D90E-B342-1A69-C637BAA1635D}"/>
              </a:ext>
            </a:extLst>
          </p:cNvPr>
          <p:cNvSpPr txBox="1"/>
          <p:nvPr/>
        </p:nvSpPr>
        <p:spPr>
          <a:xfrm rot="16200000">
            <a:off x="3724286" y="3961965"/>
            <a:ext cx="4475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(Rad/s)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CF6D146-0914-2299-2EE0-7085EF553854}"/>
              </a:ext>
            </a:extLst>
          </p:cNvPr>
          <p:cNvSpPr txBox="1"/>
          <p:nvPr/>
        </p:nvSpPr>
        <p:spPr>
          <a:xfrm>
            <a:off x="2096735" y="6349600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E1F8C29-41D1-8EF4-58F3-1436299713EF}"/>
              </a:ext>
            </a:extLst>
          </p:cNvPr>
          <p:cNvSpPr txBox="1"/>
          <p:nvPr/>
        </p:nvSpPr>
        <p:spPr>
          <a:xfrm>
            <a:off x="5696735" y="6344464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98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8A8EBE1-5723-70F3-107B-341E49BA57AA}"/>
              </a:ext>
            </a:extLst>
          </p:cNvPr>
          <p:cNvSpPr txBox="1"/>
          <p:nvPr/>
        </p:nvSpPr>
        <p:spPr>
          <a:xfrm>
            <a:off x="619899" y="1316312"/>
            <a:ext cx="4374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LAMBDA</a:t>
            </a:r>
            <a:endParaRPr lang="it-IT" dirty="0"/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CA2C32-6E78-070A-15A7-34246A796F47}"/>
              </a:ext>
            </a:extLst>
          </p:cNvPr>
          <p:cNvSpPr txBox="1"/>
          <p:nvPr/>
        </p:nvSpPr>
        <p:spPr>
          <a:xfrm>
            <a:off x="541537" y="793092"/>
            <a:ext cx="7963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CIRCOLARE – STIMA BIAS PIÙ VELOCE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05789ED-EA3C-7089-7A78-54305CA69A13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B3D10B6-228A-FC2F-F1AA-CE17A61D58F9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9FE9F2D-77D5-98CF-11AB-12FD9AB3507D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8656A32-DFCD-E6A0-F853-8836CA40E415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86BE4E45-B66F-F398-58AA-95712C73C59F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492F068-9AF6-57D2-1E6A-4B56041A6D4D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BE6B521A-7F83-08E9-70D7-4B681F2BEFA2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6AE7D461-9690-47A2-7497-1DD0255ABC5F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6" name="Oggetto 15">
            <a:extLst>
              <a:ext uri="{FF2B5EF4-FFF2-40B4-BE49-F238E27FC236}">
                <a16:creationId xmlns:a16="http://schemas.microsoft.com/office/drawing/2014/main" id="{B97C2115-DAAC-A12D-F215-31ECD0CD8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663563"/>
              </p:ext>
            </p:extLst>
          </p:nvPr>
        </p:nvGraphicFramePr>
        <p:xfrm>
          <a:off x="540000" y="1624149"/>
          <a:ext cx="3733178" cy="5293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16" name="Oggetto 15">
                        <a:extLst>
                          <a:ext uri="{FF2B5EF4-FFF2-40B4-BE49-F238E27FC236}">
                            <a16:creationId xmlns:a16="http://schemas.microsoft.com/office/drawing/2014/main" id="{B97C2115-DAAC-A12D-F215-31ECD0CD8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0000" y="1624149"/>
                        <a:ext cx="3733178" cy="5293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EE54F1AD-6521-4A5B-716A-B31A312FE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11079"/>
              </p:ext>
            </p:extLst>
          </p:nvPr>
        </p:nvGraphicFramePr>
        <p:xfrm>
          <a:off x="4197351" y="1622420"/>
          <a:ext cx="3734397" cy="52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17" name="Oggetto 16">
                        <a:extLst>
                          <a:ext uri="{FF2B5EF4-FFF2-40B4-BE49-F238E27FC236}">
                            <a16:creationId xmlns:a16="http://schemas.microsoft.com/office/drawing/2014/main" id="{E1EF1A66-BA02-BBEB-9EB3-2A6846C49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7351" y="1622420"/>
                        <a:ext cx="3734397" cy="52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CDB0E1-6855-9F72-463F-61C3500E76B2}"/>
              </a:ext>
            </a:extLst>
          </p:cNvPr>
          <p:cNvSpPr txBox="1"/>
          <p:nvPr/>
        </p:nvSpPr>
        <p:spPr>
          <a:xfrm>
            <a:off x="4273178" y="1313420"/>
            <a:ext cx="3042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ERRORE LAMBDA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1CFD6844-879B-1BB4-4F36-743F3E713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337" y="1849863"/>
            <a:ext cx="3204976" cy="805336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F9B3ADA5-A7EC-E79A-EA99-185336EC6403}"/>
              </a:ext>
            </a:extLst>
          </p:cNvPr>
          <p:cNvSpPr/>
          <p:nvPr/>
        </p:nvSpPr>
        <p:spPr>
          <a:xfrm>
            <a:off x="8096250" y="2164186"/>
            <a:ext cx="2609850" cy="1333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A636437-52E8-CA36-C568-1D3B21757AC8}"/>
              </a:ext>
            </a:extLst>
          </p:cNvPr>
          <p:cNvSpPr txBox="1"/>
          <p:nvPr/>
        </p:nvSpPr>
        <p:spPr>
          <a:xfrm>
            <a:off x="7955949" y="2699471"/>
            <a:ext cx="4236051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La tabella riporta i risultati di deviazione standard ottenuti nell’articolo in merito agli errori di: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900" dirty="0">
                <a:latin typeface="Georgia" panose="02040502050405020303" pitchFamily="18" charset="0"/>
              </a:rPr>
              <a:t>Posizione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900" dirty="0">
                <a:latin typeface="Georgia" panose="02040502050405020303" pitchFamily="18" charset="0"/>
              </a:rPr>
              <a:t>Assetto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900" dirty="0">
                <a:latin typeface="Georgia" panose="02040502050405020303" pitchFamily="18" charset="0"/>
              </a:rPr>
              <a:t>Velocità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900" dirty="0" err="1">
                <a:latin typeface="Georgia" panose="02040502050405020303" pitchFamily="18" charset="0"/>
              </a:rPr>
              <a:t>Bias</a:t>
            </a:r>
            <a:endParaRPr lang="it-IT" sz="1000" dirty="0">
              <a:latin typeface="Georgia" panose="02040502050405020303" pitchFamily="18" charset="0"/>
            </a:endParaRPr>
          </a:p>
          <a:p>
            <a:r>
              <a:rPr lang="it-IT" sz="1050" dirty="0">
                <a:latin typeface="Georgia" panose="02040502050405020303" pitchFamily="18" charset="0"/>
              </a:rPr>
              <a:t>Tali valori sono stati ottenuti tramite un set di simulazioni Montecarlo la cui traiettoria impostata è coerente con quella scelta nella sezione corrente: ( </a:t>
            </a:r>
            <a:r>
              <a:rPr lang="it-IT" sz="1050" i="1" u="sng" dirty="0">
                <a:latin typeface="Georgia" panose="02040502050405020303" pitchFamily="18" charset="0"/>
              </a:rPr>
              <a:t>Traiettoria</a:t>
            </a:r>
            <a:r>
              <a:rPr lang="it-IT" sz="1050" i="1" dirty="0">
                <a:latin typeface="Georgia" panose="02040502050405020303" pitchFamily="18" charset="0"/>
              </a:rPr>
              <a:t> </a:t>
            </a:r>
            <a:r>
              <a:rPr lang="it-IT" sz="1050" i="1" u="sng" dirty="0">
                <a:latin typeface="Georgia" panose="02040502050405020303" pitchFamily="18" charset="0"/>
              </a:rPr>
              <a:t>Circolare </a:t>
            </a:r>
            <a:r>
              <a:rPr lang="it-IT" sz="1050" dirty="0">
                <a:latin typeface="Georgia" panose="02040502050405020303" pitchFamily="18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it-IT" sz="1050" dirty="0">
                <a:latin typeface="Georgia" panose="02040502050405020303" pitchFamily="18" charset="0"/>
              </a:rPr>
              <a:t>Anche per quanto riguarda i modelli dei sensori sono stati scelti parametri uguali, ad eccezione per i </a:t>
            </a:r>
            <a:r>
              <a:rPr lang="it-IT" sz="1050" dirty="0" err="1">
                <a:latin typeface="Georgia" panose="02040502050405020303" pitchFamily="18" charset="0"/>
              </a:rPr>
              <a:t>bias</a:t>
            </a:r>
            <a:r>
              <a:rPr lang="it-IT" sz="1050" dirty="0">
                <a:latin typeface="Georgia" panose="02040502050405020303" pitchFamily="18" charset="0"/>
              </a:rPr>
              <a:t>. </a:t>
            </a:r>
            <a:br>
              <a:rPr lang="it-IT" sz="1050" dirty="0">
                <a:latin typeface="Georgia" panose="02040502050405020303" pitchFamily="18" charset="0"/>
              </a:rPr>
            </a:br>
            <a:r>
              <a:rPr lang="it-IT" sz="1050" dirty="0">
                <a:latin typeface="Georgia" panose="02040502050405020303" pitchFamily="18" charset="0"/>
              </a:rPr>
              <a:t>Come visto nelle slide precedenti si è infatti optato per avere </a:t>
            </a:r>
            <a:r>
              <a:rPr lang="it-IT" sz="1050" dirty="0" err="1">
                <a:latin typeface="Georgia" panose="02040502050405020303" pitchFamily="18" charset="0"/>
              </a:rPr>
              <a:t>bias</a:t>
            </a:r>
            <a:r>
              <a:rPr lang="it-IT" sz="1050" dirty="0">
                <a:latin typeface="Georgia" panose="02040502050405020303" pitchFamily="18" charset="0"/>
              </a:rPr>
              <a:t> differenti lungo gli assi della terna.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7AB631-A7CD-3728-9188-8A4B35419D80}"/>
              </a:ext>
            </a:extLst>
          </p:cNvPr>
          <p:cNvSpPr txBox="1"/>
          <p:nvPr/>
        </p:nvSpPr>
        <p:spPr>
          <a:xfrm rot="16200000">
            <a:off x="4084665" y="2555172"/>
            <a:ext cx="3770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(Rad)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3327B41-45B5-BB18-7FCC-4C40813E7033}"/>
              </a:ext>
            </a:extLst>
          </p:cNvPr>
          <p:cNvSpPr txBox="1"/>
          <p:nvPr/>
        </p:nvSpPr>
        <p:spPr>
          <a:xfrm rot="16200000">
            <a:off x="4079771" y="4518746"/>
            <a:ext cx="3770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(Rad)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6C7AF44-5A04-C411-EE9A-C7EEF73EA635}"/>
              </a:ext>
            </a:extLst>
          </p:cNvPr>
          <p:cNvSpPr txBox="1"/>
          <p:nvPr/>
        </p:nvSpPr>
        <p:spPr>
          <a:xfrm rot="16200000">
            <a:off x="4079772" y="5794349"/>
            <a:ext cx="3770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(Rad)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51EADE2-9030-4883-F052-6D2FC680BBD4}"/>
              </a:ext>
            </a:extLst>
          </p:cNvPr>
          <p:cNvSpPr txBox="1"/>
          <p:nvPr/>
        </p:nvSpPr>
        <p:spPr>
          <a:xfrm rot="16200000">
            <a:off x="366360" y="4069647"/>
            <a:ext cx="3770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(Rad)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23F59641-DB07-8A8B-45AD-EC8CCE089132}"/>
                  </a:ext>
                </a:extLst>
              </p:cNvPr>
              <p:cNvSpPr txBox="1"/>
              <p:nvPr/>
            </p:nvSpPr>
            <p:spPr>
              <a:xfrm>
                <a:off x="7930529" y="5075150"/>
                <a:ext cx="4236051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La conversione della deviazione standard in radianti dell’errore d’assetto risulterà: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05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05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5,3 ⋅</m:t>
                          </m:r>
                          <m:sSup>
                            <m:sSupPr>
                              <m:ctrlPr>
                                <a:rPr lang="it-IT" sz="105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05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sz="105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r>
                            <a:rPr lang="it-IT" sz="105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it-IT" sz="105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0,003  </m:t>
                          </m:r>
                          <m:r>
                            <a:rPr lang="it-IT" sz="105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it-IT" sz="105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0,003 </m:t>
                          </m:r>
                        </m:e>
                      </m:d>
                      <m:r>
                        <a:rPr lang="it-IT" sz="105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05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23F59641-DB07-8A8B-45AD-EC8CCE089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529" y="5075150"/>
                <a:ext cx="4236051" cy="8156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44E5BA99-3CD4-98F7-467B-5A398415E600}"/>
              </a:ext>
            </a:extLst>
          </p:cNvPr>
          <p:cNvSpPr txBox="1"/>
          <p:nvPr/>
        </p:nvSpPr>
        <p:spPr>
          <a:xfrm>
            <a:off x="2019201" y="6576873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1D08476-A293-FFAD-4191-3821CE7860AE}"/>
              </a:ext>
            </a:extLst>
          </p:cNvPr>
          <p:cNvSpPr txBox="1"/>
          <p:nvPr/>
        </p:nvSpPr>
        <p:spPr>
          <a:xfrm>
            <a:off x="5950986" y="6576872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827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74B04DF-B29A-7A2B-8F9A-AB4DB07F7EE6}"/>
              </a:ext>
            </a:extLst>
          </p:cNvPr>
          <p:cNvSpPr txBox="1"/>
          <p:nvPr/>
        </p:nvSpPr>
        <p:spPr>
          <a:xfrm>
            <a:off x="271239" y="1255878"/>
            <a:ext cx="2157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POSIZIONE</a:t>
            </a:r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8A8EBE1-5723-70F3-107B-341E49BA57AA}"/>
              </a:ext>
            </a:extLst>
          </p:cNvPr>
          <p:cNvSpPr txBox="1"/>
          <p:nvPr/>
        </p:nvSpPr>
        <p:spPr>
          <a:xfrm>
            <a:off x="3986117" y="1253871"/>
            <a:ext cx="3456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ERRORE POSIZIONE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556F6FB-268C-2133-025E-381C206EF3A7}"/>
              </a:ext>
            </a:extLst>
          </p:cNvPr>
          <p:cNvSpPr txBox="1"/>
          <p:nvPr/>
        </p:nvSpPr>
        <p:spPr>
          <a:xfrm>
            <a:off x="541537" y="793092"/>
            <a:ext cx="79142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CIRCOLARE – STIMA BIAS PIÙ VELOCE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96651B3-F7B6-E665-F55C-27C6E313CB7F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F04DD57D-E1ED-70D4-F7D2-56ECC85583EE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0577913B-0FFE-7F9F-80D9-6CA61C02B306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F04A60EA-8704-574A-B1B2-0DDD56049D2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46933DE-FE1C-C4A0-3DFF-CA6F4A079D11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0F752109-C4D3-41FF-0584-1D3213F3DF38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CDBCC62B-9E07-2BB6-E7EF-810CCB01F97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8EF1C269-B099-817E-E665-0DEC7216C49A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4" name="Oggetto 13">
            <a:extLst>
              <a:ext uri="{FF2B5EF4-FFF2-40B4-BE49-F238E27FC236}">
                <a16:creationId xmlns:a16="http://schemas.microsoft.com/office/drawing/2014/main" id="{516E3D85-4BA7-F23E-0AA1-52B04F269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459670"/>
              </p:ext>
            </p:extLst>
          </p:nvPr>
        </p:nvGraphicFramePr>
        <p:xfrm>
          <a:off x="224165" y="1665183"/>
          <a:ext cx="3572186" cy="50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4165" y="1665183"/>
                        <a:ext cx="3572186" cy="506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565937B-CFCF-BC9B-953D-69EB9E7F7F15}"/>
              </a:ext>
            </a:extLst>
          </p:cNvPr>
          <p:cNvSpPr txBox="1"/>
          <p:nvPr/>
        </p:nvSpPr>
        <p:spPr>
          <a:xfrm>
            <a:off x="-79177" y="7064240"/>
            <a:ext cx="12271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MARTELLA I BAMBINI COME GIOVANNI PAOLICELLI</a:t>
            </a:r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BFD198BA-180E-7E0B-6A45-6AB6033F28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689672"/>
              </p:ext>
            </p:extLst>
          </p:nvPr>
        </p:nvGraphicFramePr>
        <p:xfrm>
          <a:off x="3986118" y="1665558"/>
          <a:ext cx="3571922" cy="50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19" name="Oggetto 18">
                        <a:extLst>
                          <a:ext uri="{FF2B5EF4-FFF2-40B4-BE49-F238E27FC236}">
                            <a16:creationId xmlns:a16="http://schemas.microsoft.com/office/drawing/2014/main" id="{EB14D573-F811-6C1D-F694-00CC9D2857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6118" y="1665558"/>
                        <a:ext cx="3571922" cy="50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245053DC-5AB6-D439-36EE-9EA074AAD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337" y="1805038"/>
            <a:ext cx="3657762" cy="919111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620811C-2C5C-3447-EFC5-EB1113A0A615}"/>
              </a:ext>
            </a:extLst>
          </p:cNvPr>
          <p:cNvSpPr/>
          <p:nvPr/>
        </p:nvSpPr>
        <p:spPr>
          <a:xfrm>
            <a:off x="8201025" y="1979498"/>
            <a:ext cx="2609850" cy="1333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8B707F5A-0093-76CE-B4C6-BEDC56A5881E}"/>
                  </a:ext>
                </a:extLst>
              </p:cNvPr>
              <p:cNvSpPr txBox="1"/>
              <p:nvPr/>
            </p:nvSpPr>
            <p:spPr>
              <a:xfrm>
                <a:off x="7931337" y="3057631"/>
                <a:ext cx="4236051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L’ errore delle posizioni in simulazione risulta essere coerente con quello ricavato nell’articolo.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Infatti l’errore risulterà limitato in </a:t>
                </a:r>
                <a14:m>
                  <m:oMath xmlns:m="http://schemas.openxmlformats.org/officeDocument/2006/math">
                    <m:r>
                      <a:rPr lang="it-IT" sz="105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it-IT" sz="105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8B707F5A-0093-76CE-B4C6-BEDC56A58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337" y="3057631"/>
                <a:ext cx="4236051" cy="892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72A793A-7C17-729A-24F3-9CD35B2794AE}"/>
              </a:ext>
            </a:extLst>
          </p:cNvPr>
          <p:cNvSpPr txBox="1"/>
          <p:nvPr/>
        </p:nvSpPr>
        <p:spPr>
          <a:xfrm rot="16200000">
            <a:off x="3830465" y="5658563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36494A6-25ED-AF79-F503-67D55B38ED93}"/>
              </a:ext>
            </a:extLst>
          </p:cNvPr>
          <p:cNvSpPr txBox="1"/>
          <p:nvPr/>
        </p:nvSpPr>
        <p:spPr>
          <a:xfrm rot="16200000">
            <a:off x="3830466" y="4166086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4B8E991-2CF2-28F2-66CF-3266F15C79CE}"/>
              </a:ext>
            </a:extLst>
          </p:cNvPr>
          <p:cNvSpPr txBox="1"/>
          <p:nvPr/>
        </p:nvSpPr>
        <p:spPr>
          <a:xfrm rot="16200000">
            <a:off x="3830466" y="2552620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566A79D-28C4-2EDA-5A34-B84337EA4C97}"/>
              </a:ext>
            </a:extLst>
          </p:cNvPr>
          <p:cNvSpPr txBox="1"/>
          <p:nvPr/>
        </p:nvSpPr>
        <p:spPr>
          <a:xfrm rot="16200000">
            <a:off x="114348" y="3328972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447E52B-374A-2B93-D264-C0BEFE671FA5}"/>
              </a:ext>
            </a:extLst>
          </p:cNvPr>
          <p:cNvSpPr txBox="1"/>
          <p:nvPr/>
        </p:nvSpPr>
        <p:spPr>
          <a:xfrm>
            <a:off x="1873041" y="640667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CC4814C-6FD3-67A7-C161-08959AB246EF}"/>
              </a:ext>
            </a:extLst>
          </p:cNvPr>
          <p:cNvSpPr txBox="1"/>
          <p:nvPr/>
        </p:nvSpPr>
        <p:spPr>
          <a:xfrm>
            <a:off x="5714529" y="6410969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891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8A8EBE1-5723-70F3-107B-341E49BA57AA}"/>
              </a:ext>
            </a:extLst>
          </p:cNvPr>
          <p:cNvSpPr txBox="1"/>
          <p:nvPr/>
        </p:nvSpPr>
        <p:spPr>
          <a:xfrm>
            <a:off x="271239" y="1342018"/>
            <a:ext cx="2157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VELOCITÁ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556F6FB-268C-2133-025E-381C206EF3A7}"/>
              </a:ext>
            </a:extLst>
          </p:cNvPr>
          <p:cNvSpPr txBox="1"/>
          <p:nvPr/>
        </p:nvSpPr>
        <p:spPr>
          <a:xfrm>
            <a:off x="541537" y="793092"/>
            <a:ext cx="79142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CIRCOLARE – STIMA BIAS PIÙ VELOCE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96651B3-F7B6-E665-F55C-27C6E313CB7F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F04DD57D-E1ED-70D4-F7D2-56ECC85583EE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0577913B-0FFE-7F9F-80D9-6CA61C02B306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F04A60EA-8704-574A-B1B2-0DDD56049D29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46933DE-FE1C-C4A0-3DFF-CA6F4A079D11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0F752109-C4D3-41FF-0584-1D3213F3DF38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CDBCC62B-9E07-2BB6-E7EF-810CCB01F97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8EF1C269-B099-817E-E665-0DEC7216C49A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5" name="Oggetto 14">
            <a:extLst>
              <a:ext uri="{FF2B5EF4-FFF2-40B4-BE49-F238E27FC236}">
                <a16:creationId xmlns:a16="http://schemas.microsoft.com/office/drawing/2014/main" id="{0B9C9F3E-8F4F-642E-52BF-6839BCF19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449477"/>
              </p:ext>
            </p:extLst>
          </p:nvPr>
        </p:nvGraphicFramePr>
        <p:xfrm>
          <a:off x="270000" y="1792424"/>
          <a:ext cx="3572187" cy="5065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15" name="Oggetto 14">
                        <a:extLst>
                          <a:ext uri="{FF2B5EF4-FFF2-40B4-BE49-F238E27FC236}">
                            <a16:creationId xmlns:a16="http://schemas.microsoft.com/office/drawing/2014/main" id="{0B9C9F3E-8F4F-642E-52BF-6839BCF192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000" y="1792424"/>
                        <a:ext cx="3572187" cy="5065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6292FDDB-D042-C437-C72E-311D9A177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936328"/>
              </p:ext>
            </p:extLst>
          </p:nvPr>
        </p:nvGraphicFramePr>
        <p:xfrm>
          <a:off x="3842187" y="1792424"/>
          <a:ext cx="3571922" cy="50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18" name="Oggetto 17">
                        <a:extLst>
                          <a:ext uri="{FF2B5EF4-FFF2-40B4-BE49-F238E27FC236}">
                            <a16:creationId xmlns:a16="http://schemas.microsoft.com/office/drawing/2014/main" id="{2748A75C-6B60-1B37-B7FC-1C0BCE206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2187" y="1792424"/>
                        <a:ext cx="3571922" cy="50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FB2CD3F-C332-27F5-907E-58C3C7886D71}"/>
              </a:ext>
            </a:extLst>
          </p:cNvPr>
          <p:cNvSpPr txBox="1"/>
          <p:nvPr/>
        </p:nvSpPr>
        <p:spPr>
          <a:xfrm>
            <a:off x="3949887" y="1342018"/>
            <a:ext cx="2157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VELOCITÁ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5BBDAC3-2A9C-CA7B-9A13-3F3983BF7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337" y="1805038"/>
            <a:ext cx="3657762" cy="91911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211B072F-E3E0-3418-0D2B-B96654D9504D}"/>
              </a:ext>
            </a:extLst>
          </p:cNvPr>
          <p:cNvSpPr/>
          <p:nvPr/>
        </p:nvSpPr>
        <p:spPr>
          <a:xfrm>
            <a:off x="8201025" y="2375095"/>
            <a:ext cx="2609850" cy="1333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EFF1636-4033-D3F6-EE11-7851D3F30B9D}"/>
                  </a:ext>
                </a:extLst>
              </p:cNvPr>
              <p:cNvSpPr txBox="1"/>
              <p:nvPr/>
            </p:nvSpPr>
            <p:spPr>
              <a:xfrm>
                <a:off x="7931337" y="3057631"/>
                <a:ext cx="4236051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L’ errore delle velocità in simulazione risulta essere coerente con quello ricavato nell’articolo.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Infatti l’errore risulterà limitato in </a:t>
                </a:r>
                <a14:m>
                  <m:oMath xmlns:m="http://schemas.openxmlformats.org/officeDocument/2006/math">
                    <m:r>
                      <a:rPr lang="it-IT" sz="105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it-IT" sz="105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CEFF1636-4033-D3F6-EE11-7851D3F30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337" y="3057631"/>
                <a:ext cx="4236051" cy="892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AD1865A-E10D-B40E-BA3E-33DB78C98601}"/>
              </a:ext>
            </a:extLst>
          </p:cNvPr>
          <p:cNvSpPr txBox="1"/>
          <p:nvPr/>
        </p:nvSpPr>
        <p:spPr>
          <a:xfrm rot="16200000">
            <a:off x="3685394" y="5836116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m/s 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4B45151-6194-E1AB-CDB8-AA04B29D0269}"/>
              </a:ext>
            </a:extLst>
          </p:cNvPr>
          <p:cNvSpPr txBox="1"/>
          <p:nvPr/>
        </p:nvSpPr>
        <p:spPr>
          <a:xfrm rot="16200000">
            <a:off x="3685395" y="4141961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m/s 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1EF74A-5A2A-9C3C-6740-A3952A2BB831}"/>
              </a:ext>
            </a:extLst>
          </p:cNvPr>
          <p:cNvSpPr txBox="1"/>
          <p:nvPr/>
        </p:nvSpPr>
        <p:spPr>
          <a:xfrm rot="16200000">
            <a:off x="3685395" y="2435665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m/s 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7C58CD9-332B-369D-1BED-6A97DAEECFBB}"/>
              </a:ext>
            </a:extLst>
          </p:cNvPr>
          <p:cNvSpPr txBox="1"/>
          <p:nvPr/>
        </p:nvSpPr>
        <p:spPr>
          <a:xfrm rot="16200000">
            <a:off x="58244" y="4976737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m/s 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7E14EE-4BE7-F526-7F8F-CEAC22DC5AF1}"/>
              </a:ext>
            </a:extLst>
          </p:cNvPr>
          <p:cNvSpPr txBox="1"/>
          <p:nvPr/>
        </p:nvSpPr>
        <p:spPr>
          <a:xfrm>
            <a:off x="1968891" y="6576872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91BDC23-CFE9-E29D-D493-0FD4CA3EC186}"/>
              </a:ext>
            </a:extLst>
          </p:cNvPr>
          <p:cNvSpPr txBox="1"/>
          <p:nvPr/>
        </p:nvSpPr>
        <p:spPr>
          <a:xfrm>
            <a:off x="5397321" y="6576872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27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BD43EF-5A4F-977F-8AC5-0A5DB8DC2D04}"/>
              </a:ext>
            </a:extLst>
          </p:cNvPr>
          <p:cNvSpPr txBox="1"/>
          <p:nvPr/>
        </p:nvSpPr>
        <p:spPr>
          <a:xfrm>
            <a:off x="541537" y="793092"/>
            <a:ext cx="83115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CIRCOLARE – STIMA BIAS PIÙ VELOCE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A0FA57-6A60-DDB5-AFF7-971672DF15D1}"/>
              </a:ext>
            </a:extLst>
          </p:cNvPr>
          <p:cNvSpPr txBox="1"/>
          <p:nvPr/>
        </p:nvSpPr>
        <p:spPr>
          <a:xfrm>
            <a:off x="479377" y="1224967"/>
            <a:ext cx="3354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ERRORI POSIZIONI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D94FCB-E0C3-F131-7E5B-B8E310E918E3}"/>
              </a:ext>
            </a:extLst>
          </p:cNvPr>
          <p:cNvSpPr txBox="1"/>
          <p:nvPr/>
        </p:nvSpPr>
        <p:spPr>
          <a:xfrm>
            <a:off x="4591406" y="1206725"/>
            <a:ext cx="3354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ERRORI VELOCITÀ</a:t>
            </a:r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DD9913A9-F9A0-2740-7099-7F44596699C2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AF33511C-ABCA-C232-3EE2-0FB06AA5C727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AA4615B5-447F-75EA-AC4F-D0E843D52F56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10A834BE-E0C8-3D1B-BFF7-7D416C147924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F62A8603-E462-A82E-F485-CCC18A640FBE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25BC788D-3290-1660-48D0-5E8B0B7403AB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A9A52A2F-89CA-A150-24D5-AC8C255B1521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411EE8D5-5984-BEF4-03DA-53743A57E77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458F241F-9D2B-1A94-937D-472AA36FB3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669676"/>
              </p:ext>
            </p:extLst>
          </p:nvPr>
        </p:nvGraphicFramePr>
        <p:xfrm>
          <a:off x="449213" y="1480204"/>
          <a:ext cx="3797300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213" y="1480204"/>
                        <a:ext cx="3797300" cy="538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230D6CBA-BB41-2437-D307-6946BA918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390835"/>
              </p:ext>
            </p:extLst>
          </p:nvPr>
        </p:nvGraphicFramePr>
        <p:xfrm>
          <a:off x="4591406" y="1480204"/>
          <a:ext cx="3797300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1406" y="1480204"/>
                        <a:ext cx="3797300" cy="538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CFE118-878E-6318-8442-B953DDF1BDC4}"/>
              </a:ext>
            </a:extLst>
          </p:cNvPr>
          <p:cNvSpPr txBox="1"/>
          <p:nvPr/>
        </p:nvSpPr>
        <p:spPr>
          <a:xfrm>
            <a:off x="8502173" y="1734009"/>
            <a:ext cx="3042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Il grafico mostra il confronto degli errori delle posizioni stimate con e senza l’interruzione dei dati del GPS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AA1DEBE-2241-B549-0B5A-46EBA5D4170B}"/>
              </a:ext>
            </a:extLst>
          </p:cNvPr>
          <p:cNvSpPr txBox="1"/>
          <p:nvPr/>
        </p:nvSpPr>
        <p:spPr>
          <a:xfrm>
            <a:off x="8502173" y="2690336"/>
            <a:ext cx="304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Con un interruzione di 40 s l’errore che viene accumulato non supera i:</a:t>
            </a:r>
          </a:p>
          <a:p>
            <a:pPr lvl="1"/>
            <a:r>
              <a:rPr lang="it-IT" sz="1400" dirty="0">
                <a:latin typeface="Georgia" panose="02040502050405020303" pitchFamily="18" charset="0"/>
              </a:rPr>
              <a:t>- 5 m lungo x</a:t>
            </a:r>
          </a:p>
          <a:p>
            <a:pPr lvl="1"/>
            <a:r>
              <a:rPr lang="it-IT" sz="1400" dirty="0">
                <a:latin typeface="Georgia" panose="02040502050405020303" pitchFamily="18" charset="0"/>
              </a:rPr>
              <a:t>- 20 m lungo y</a:t>
            </a:r>
          </a:p>
          <a:p>
            <a:pPr lvl="1"/>
            <a:r>
              <a:rPr lang="it-IT" sz="1400" dirty="0">
                <a:latin typeface="Georgia" panose="02040502050405020303" pitchFamily="18" charset="0"/>
              </a:rPr>
              <a:t>- 15 m lungo z</a:t>
            </a:r>
          </a:p>
          <a:p>
            <a:endParaRPr lang="it-IT" sz="1400" dirty="0">
              <a:latin typeface="Georgia" panose="02040502050405020303" pitchFamily="18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4E707FB-097F-14F9-0849-205C2586850B}"/>
              </a:ext>
            </a:extLst>
          </p:cNvPr>
          <p:cNvSpPr txBox="1"/>
          <p:nvPr/>
        </p:nvSpPr>
        <p:spPr>
          <a:xfrm>
            <a:off x="8502173" y="3924285"/>
            <a:ext cx="304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L’errore di velocità stimato è infatti attorno ai:</a:t>
            </a:r>
          </a:p>
          <a:p>
            <a:pPr lvl="1"/>
            <a:r>
              <a:rPr lang="it-IT" sz="1400" dirty="0">
                <a:latin typeface="Georgia" panose="02040502050405020303" pitchFamily="18" charset="0"/>
              </a:rPr>
              <a:t>- 0.25 m/s lungo x</a:t>
            </a:r>
          </a:p>
          <a:p>
            <a:pPr lvl="1"/>
            <a:r>
              <a:rPr lang="it-IT" sz="1400" dirty="0">
                <a:latin typeface="Georgia" panose="02040502050405020303" pitchFamily="18" charset="0"/>
              </a:rPr>
              <a:t>- 0.5 m/s lungo y</a:t>
            </a:r>
          </a:p>
          <a:p>
            <a:pPr lvl="1"/>
            <a:r>
              <a:rPr lang="it-IT" sz="1400" dirty="0">
                <a:latin typeface="Georgia" panose="02040502050405020303" pitchFamily="18" charset="0"/>
              </a:rPr>
              <a:t>- 0.4 m/s lungo z</a:t>
            </a:r>
          </a:p>
          <a:p>
            <a:endParaRPr lang="it-IT" sz="1400" dirty="0">
              <a:latin typeface="Georgia" panose="02040502050405020303" pitchFamily="18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2747DA9-C253-2DD3-CA0D-14C2C90D3CAB}"/>
              </a:ext>
            </a:extLst>
          </p:cNvPr>
          <p:cNvSpPr txBox="1"/>
          <p:nvPr/>
        </p:nvSpPr>
        <p:spPr>
          <a:xfrm rot="16200000">
            <a:off x="293562" y="3916924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FDEE127-C0B6-20F8-6D89-84AB5127A265}"/>
              </a:ext>
            </a:extLst>
          </p:cNvPr>
          <p:cNvSpPr txBox="1"/>
          <p:nvPr/>
        </p:nvSpPr>
        <p:spPr>
          <a:xfrm rot="16200000">
            <a:off x="293561" y="2372645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C45F08C-9346-8539-CE0D-41B81C744D29}"/>
              </a:ext>
            </a:extLst>
          </p:cNvPr>
          <p:cNvSpPr txBox="1"/>
          <p:nvPr/>
        </p:nvSpPr>
        <p:spPr>
          <a:xfrm rot="16200000">
            <a:off x="293562" y="5688657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4ACFFD8-8004-3D9A-4AC1-EBB0063908C8}"/>
              </a:ext>
            </a:extLst>
          </p:cNvPr>
          <p:cNvSpPr txBox="1"/>
          <p:nvPr/>
        </p:nvSpPr>
        <p:spPr>
          <a:xfrm rot="16200000">
            <a:off x="4379649" y="5763004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m/s 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34CF13-6C9D-5F65-3328-AE401F5F831F}"/>
              </a:ext>
            </a:extLst>
          </p:cNvPr>
          <p:cNvSpPr txBox="1"/>
          <p:nvPr/>
        </p:nvSpPr>
        <p:spPr>
          <a:xfrm rot="16200000">
            <a:off x="4379650" y="4269042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m/s 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8ACE0AF-1885-94EB-099E-AED2785BAAA9}"/>
              </a:ext>
            </a:extLst>
          </p:cNvPr>
          <p:cNvSpPr txBox="1"/>
          <p:nvPr/>
        </p:nvSpPr>
        <p:spPr>
          <a:xfrm rot="16200000">
            <a:off x="4379650" y="2373610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m/s 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89703A1-3F3D-ABAE-0B9C-4A9AA262D65E}"/>
              </a:ext>
            </a:extLst>
          </p:cNvPr>
          <p:cNvSpPr txBox="1"/>
          <p:nvPr/>
        </p:nvSpPr>
        <p:spPr>
          <a:xfrm>
            <a:off x="2019200" y="6586705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65FA89B-1E22-DE8B-3A60-1306E33C27DC}"/>
              </a:ext>
            </a:extLst>
          </p:cNvPr>
          <p:cNvSpPr txBox="1"/>
          <p:nvPr/>
        </p:nvSpPr>
        <p:spPr>
          <a:xfrm>
            <a:off x="6268446" y="6586704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2161543F-00A8-084E-76F9-DBEAEA1E380C}"/>
              </a:ext>
            </a:extLst>
          </p:cNvPr>
          <p:cNvCxnSpPr>
            <a:cxnSpLocks/>
          </p:cNvCxnSpPr>
          <p:nvPr/>
        </p:nvCxnSpPr>
        <p:spPr>
          <a:xfrm flipH="1">
            <a:off x="5614738" y="1927367"/>
            <a:ext cx="1148236" cy="38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BF5541E-7E4D-88EA-16CC-4FA7394A8FF4}"/>
              </a:ext>
            </a:extLst>
          </p:cNvPr>
          <p:cNvSpPr txBox="1"/>
          <p:nvPr/>
        </p:nvSpPr>
        <p:spPr>
          <a:xfrm>
            <a:off x="6096000" y="1665183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D477563-A84F-C06C-52E2-097416061EA3}"/>
              </a:ext>
            </a:extLst>
          </p:cNvPr>
          <p:cNvCxnSpPr>
            <a:cxnSpLocks/>
          </p:cNvCxnSpPr>
          <p:nvPr/>
        </p:nvCxnSpPr>
        <p:spPr>
          <a:xfrm>
            <a:off x="6762974" y="1937766"/>
            <a:ext cx="0" cy="28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4793D17A-14A6-B6E9-3440-543D942B89E9}"/>
              </a:ext>
            </a:extLst>
          </p:cNvPr>
          <p:cNvCxnSpPr>
            <a:cxnSpLocks/>
          </p:cNvCxnSpPr>
          <p:nvPr/>
        </p:nvCxnSpPr>
        <p:spPr>
          <a:xfrm flipH="1">
            <a:off x="5567796" y="3705734"/>
            <a:ext cx="1148236" cy="38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5E3421E-E5E0-B13A-65F2-54C70C964425}"/>
              </a:ext>
            </a:extLst>
          </p:cNvPr>
          <p:cNvSpPr txBox="1"/>
          <p:nvPr/>
        </p:nvSpPr>
        <p:spPr>
          <a:xfrm>
            <a:off x="6049058" y="3443550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943FCE9-E5EA-1923-73CF-492D34E0C5B5}"/>
              </a:ext>
            </a:extLst>
          </p:cNvPr>
          <p:cNvCxnSpPr>
            <a:cxnSpLocks/>
          </p:cNvCxnSpPr>
          <p:nvPr/>
        </p:nvCxnSpPr>
        <p:spPr>
          <a:xfrm>
            <a:off x="6716032" y="3716133"/>
            <a:ext cx="0" cy="28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90B30AF5-7224-E399-6A04-D0DE76D2EC83}"/>
              </a:ext>
            </a:extLst>
          </p:cNvPr>
          <p:cNvCxnSpPr>
            <a:cxnSpLocks/>
          </p:cNvCxnSpPr>
          <p:nvPr/>
        </p:nvCxnSpPr>
        <p:spPr>
          <a:xfrm flipH="1">
            <a:off x="5567796" y="5379446"/>
            <a:ext cx="1148236" cy="38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BD9DD07-E9C0-3850-ADA2-A11268B55F24}"/>
              </a:ext>
            </a:extLst>
          </p:cNvPr>
          <p:cNvSpPr txBox="1"/>
          <p:nvPr/>
        </p:nvSpPr>
        <p:spPr>
          <a:xfrm>
            <a:off x="6049058" y="5117262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C1A31A4C-2674-6628-BED1-37B973C66176}"/>
              </a:ext>
            </a:extLst>
          </p:cNvPr>
          <p:cNvCxnSpPr>
            <a:cxnSpLocks/>
          </p:cNvCxnSpPr>
          <p:nvPr/>
        </p:nvCxnSpPr>
        <p:spPr>
          <a:xfrm>
            <a:off x="6716032" y="5389845"/>
            <a:ext cx="0" cy="28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758D6133-C2FB-91AF-5828-17A71EC7B67A}"/>
              </a:ext>
            </a:extLst>
          </p:cNvPr>
          <p:cNvCxnSpPr>
            <a:cxnSpLocks/>
          </p:cNvCxnSpPr>
          <p:nvPr/>
        </p:nvCxnSpPr>
        <p:spPr>
          <a:xfrm flipH="1">
            <a:off x="1449826" y="5094410"/>
            <a:ext cx="1148236" cy="38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758D067-43D8-0ADE-56B2-3FB19D5B7C4B}"/>
              </a:ext>
            </a:extLst>
          </p:cNvPr>
          <p:cNvSpPr txBox="1"/>
          <p:nvPr/>
        </p:nvSpPr>
        <p:spPr>
          <a:xfrm>
            <a:off x="1931088" y="4832226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B86F372A-6448-F7F6-1C78-6909AFFD2670}"/>
              </a:ext>
            </a:extLst>
          </p:cNvPr>
          <p:cNvCxnSpPr>
            <a:cxnSpLocks/>
          </p:cNvCxnSpPr>
          <p:nvPr/>
        </p:nvCxnSpPr>
        <p:spPr>
          <a:xfrm>
            <a:off x="2598062" y="5104809"/>
            <a:ext cx="0" cy="28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31BCDBA6-8DFC-1380-81A3-66E420BADBB1}"/>
              </a:ext>
            </a:extLst>
          </p:cNvPr>
          <p:cNvCxnSpPr>
            <a:cxnSpLocks/>
          </p:cNvCxnSpPr>
          <p:nvPr/>
        </p:nvCxnSpPr>
        <p:spPr>
          <a:xfrm flipH="1">
            <a:off x="1449826" y="3436501"/>
            <a:ext cx="1148236" cy="38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BFB704B-74F6-7D64-60A6-3BCF6124AD7A}"/>
              </a:ext>
            </a:extLst>
          </p:cNvPr>
          <p:cNvSpPr txBox="1"/>
          <p:nvPr/>
        </p:nvSpPr>
        <p:spPr>
          <a:xfrm>
            <a:off x="1931088" y="3174317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9142E753-5C41-36D6-56FE-94276DFC9D31}"/>
              </a:ext>
            </a:extLst>
          </p:cNvPr>
          <p:cNvCxnSpPr>
            <a:cxnSpLocks/>
          </p:cNvCxnSpPr>
          <p:nvPr/>
        </p:nvCxnSpPr>
        <p:spPr>
          <a:xfrm>
            <a:off x="2598062" y="3446900"/>
            <a:ext cx="0" cy="28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D1C3334-029B-FCE0-C9D6-40EADE09AEBB}"/>
              </a:ext>
            </a:extLst>
          </p:cNvPr>
          <p:cNvCxnSpPr>
            <a:cxnSpLocks/>
          </p:cNvCxnSpPr>
          <p:nvPr/>
        </p:nvCxnSpPr>
        <p:spPr>
          <a:xfrm flipH="1">
            <a:off x="1449826" y="1743282"/>
            <a:ext cx="1148236" cy="38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96B3F22-C6D1-BFA9-AF86-5BA03423AA42}"/>
              </a:ext>
            </a:extLst>
          </p:cNvPr>
          <p:cNvSpPr txBox="1"/>
          <p:nvPr/>
        </p:nvSpPr>
        <p:spPr>
          <a:xfrm>
            <a:off x="1931088" y="1481098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40568BD9-67B6-6178-6C6F-808DFACB8C0A}"/>
              </a:ext>
            </a:extLst>
          </p:cNvPr>
          <p:cNvCxnSpPr>
            <a:cxnSpLocks/>
          </p:cNvCxnSpPr>
          <p:nvPr/>
        </p:nvCxnSpPr>
        <p:spPr>
          <a:xfrm>
            <a:off x="2598062" y="1753681"/>
            <a:ext cx="0" cy="28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8273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FF10D51-C68D-C03F-7F2F-9037183A5D37}"/>
              </a:ext>
            </a:extLst>
          </p:cNvPr>
          <p:cNvSpPr txBox="1"/>
          <p:nvPr/>
        </p:nvSpPr>
        <p:spPr>
          <a:xfrm>
            <a:off x="541537" y="793092"/>
            <a:ext cx="6790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RETTILINEA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4CF92-E302-3ACF-C371-F035EDA5DCF8}"/>
              </a:ext>
            </a:extLst>
          </p:cNvPr>
          <p:cNvSpPr txBox="1"/>
          <p:nvPr/>
        </p:nvSpPr>
        <p:spPr>
          <a:xfrm>
            <a:off x="275208" y="1250190"/>
            <a:ext cx="11419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DESCRIZIONE DEGLI INGRESSI E PARAMETRI USATI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1B4B182-2B19-D237-8FBB-9301F766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7" y="1768843"/>
            <a:ext cx="2323338" cy="206872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1F21E7C-7891-20A4-4060-513751614D54}"/>
              </a:ext>
            </a:extLst>
          </p:cNvPr>
          <p:cNvSpPr txBox="1"/>
          <p:nvPr/>
        </p:nvSpPr>
        <p:spPr>
          <a:xfrm>
            <a:off x="2939149" y="1820735"/>
            <a:ext cx="134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ROLL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026AA21-3A42-8567-41FD-AA57F7B6881E}"/>
              </a:ext>
            </a:extLst>
          </p:cNvPr>
          <p:cNvSpPr txBox="1"/>
          <p:nvPr/>
        </p:nvSpPr>
        <p:spPr>
          <a:xfrm>
            <a:off x="5984951" y="1820735"/>
            <a:ext cx="134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PITCH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A841ED-3705-77CC-7B6B-D21D6C1F35AE}"/>
              </a:ext>
            </a:extLst>
          </p:cNvPr>
          <p:cNvSpPr txBox="1"/>
          <p:nvPr/>
        </p:nvSpPr>
        <p:spPr>
          <a:xfrm>
            <a:off x="9252851" y="1820735"/>
            <a:ext cx="134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YAW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AC445F7-62F0-911E-C935-44A6D4B12645}"/>
                  </a:ext>
                </a:extLst>
              </p:cNvPr>
              <p:cNvSpPr txBox="1"/>
              <p:nvPr/>
            </p:nvSpPr>
            <p:spPr>
              <a:xfrm>
                <a:off x="2939149" y="2190067"/>
                <a:ext cx="2868093" cy="164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Tipo di curva</a:t>
                </a:r>
                <a:r>
                  <a:rPr lang="it-IT" sz="1600" dirty="0">
                    <a:latin typeface="Georgia" panose="02040502050405020303" pitchFamily="18" charset="0"/>
                  </a:rPr>
                  <a:t>: Sinusoide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Ampiezza</a:t>
                </a:r>
                <a:r>
                  <a:rPr lang="it-IT" sz="1600" dirty="0">
                    <a:latin typeface="Georgia" panose="02040502050405020303" pitchFamily="18" charset="0"/>
                  </a:rPr>
                  <a:t>:  10°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Frequenza</a:t>
                </a:r>
                <a:r>
                  <a:rPr lang="it-IT" sz="1600" dirty="0">
                    <a:latin typeface="Georgia" panose="02040502050405020303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Fase</a:t>
                </a:r>
                <a:r>
                  <a:rPr lang="it-IT" sz="1600" dirty="0">
                    <a:latin typeface="Georgia" panose="02040502050405020303" pitchFamily="18" charset="0"/>
                  </a:rPr>
                  <a:t>:  0 </a:t>
                </a:r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AC445F7-62F0-911E-C935-44A6D4B12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49" y="2190067"/>
                <a:ext cx="2868093" cy="1647502"/>
              </a:xfrm>
              <a:prstGeom prst="rect">
                <a:avLst/>
              </a:prstGeom>
              <a:blipFill>
                <a:blip r:embed="rId3"/>
                <a:stretch>
                  <a:fillRect l="-849" t="-1107" r="-212" b="-33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3408CC2-F420-9D02-540E-9DC60CA8EBBE}"/>
                  </a:ext>
                </a:extLst>
              </p:cNvPr>
              <p:cNvSpPr txBox="1"/>
              <p:nvPr/>
            </p:nvSpPr>
            <p:spPr>
              <a:xfrm>
                <a:off x="5984951" y="2190067"/>
                <a:ext cx="2868093" cy="164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Tipo di curva</a:t>
                </a:r>
                <a:r>
                  <a:rPr lang="it-IT" sz="1600" dirty="0">
                    <a:latin typeface="Georgia" panose="02040502050405020303" pitchFamily="18" charset="0"/>
                  </a:rPr>
                  <a:t>: Sinusoide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Ampiezza</a:t>
                </a:r>
                <a:r>
                  <a:rPr lang="it-IT" sz="1600" dirty="0">
                    <a:latin typeface="Georgia" panose="02040502050405020303" pitchFamily="18" charset="0"/>
                  </a:rPr>
                  <a:t>:  9°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Frequenza</a:t>
                </a:r>
                <a:r>
                  <a:rPr lang="it-IT" sz="1600" dirty="0">
                    <a:latin typeface="Georgia" panose="02040502050405020303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Georgia" panose="02040502050405020303" pitchFamily="18" charset="0"/>
                  </a:rPr>
                  <a:t>Fase</a:t>
                </a:r>
                <a:r>
                  <a:rPr lang="it-IT" sz="1600" dirty="0">
                    <a:latin typeface="Georgia" panose="02040502050405020303" pitchFamily="18" charset="0"/>
                  </a:rPr>
                  <a:t>:  2 </a:t>
                </a:r>
                <a:r>
                  <a:rPr lang="it-IT" sz="1600" b="0" dirty="0"/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3408CC2-F420-9D02-540E-9DC60CA8E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951" y="2190067"/>
                <a:ext cx="2868093" cy="1647502"/>
              </a:xfrm>
              <a:prstGeom prst="rect">
                <a:avLst/>
              </a:prstGeom>
              <a:blipFill>
                <a:blip r:embed="rId4"/>
                <a:stretch>
                  <a:fillRect l="-851" t="-1107" r="-213" b="-33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B0A07BA-7418-CBE2-D8F6-25CD306389FB}"/>
              </a:ext>
            </a:extLst>
          </p:cNvPr>
          <p:cNvSpPr txBox="1"/>
          <p:nvPr/>
        </p:nvSpPr>
        <p:spPr>
          <a:xfrm>
            <a:off x="541537" y="4483268"/>
            <a:ext cx="3228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GUADAGNI FILTRO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3CD3745-6221-1FDA-896D-7FC89AB5794F}"/>
              </a:ext>
            </a:extLst>
          </p:cNvPr>
          <p:cNvSpPr txBox="1"/>
          <p:nvPr/>
        </p:nvSpPr>
        <p:spPr>
          <a:xfrm>
            <a:off x="541537" y="4931331"/>
            <a:ext cx="3533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dirty="0">
                <a:latin typeface="Georgia" panose="02040502050405020303" pitchFamily="18" charset="0"/>
              </a:rPr>
              <a:t>Coefficienti proposti dall’articolo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0E369FB-49BD-A4EB-EC2D-A3553E315084}"/>
              </a:ext>
            </a:extLst>
          </p:cNvPr>
          <p:cNvSpPr txBox="1"/>
          <p:nvPr/>
        </p:nvSpPr>
        <p:spPr>
          <a:xfrm>
            <a:off x="8452632" y="4485962"/>
            <a:ext cx="3228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CORREZIONE BIAS</a:t>
            </a:r>
            <a:endParaRPr lang="it-IT" dirty="0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F60215D9-A4EE-77D6-BC4A-0D31F6ECA6DD}"/>
              </a:ext>
            </a:extLst>
          </p:cNvPr>
          <p:cNvGrpSpPr/>
          <p:nvPr/>
        </p:nvGrpSpPr>
        <p:grpSpPr>
          <a:xfrm>
            <a:off x="4021511" y="4490359"/>
            <a:ext cx="3926879" cy="1620608"/>
            <a:chOff x="4132561" y="4483268"/>
            <a:chExt cx="3926879" cy="1620608"/>
          </a:xfrm>
        </p:grpSpPr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E54DAC2B-1F95-6BAF-6E51-C3AE71882457}"/>
                </a:ext>
              </a:extLst>
            </p:cNvPr>
            <p:cNvGrpSpPr/>
            <p:nvPr/>
          </p:nvGrpSpPr>
          <p:grpSpPr>
            <a:xfrm>
              <a:off x="4132561" y="4483268"/>
              <a:ext cx="3926879" cy="1617614"/>
              <a:chOff x="4132561" y="4483268"/>
              <a:chExt cx="3926879" cy="1617614"/>
            </a:xfrm>
          </p:grpSpPr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5FC6D53C-92EB-F7B8-70EC-CAC520C2738A}"/>
                  </a:ext>
                </a:extLst>
              </p:cNvPr>
              <p:cNvSpPr txBox="1"/>
              <p:nvPr/>
            </p:nvSpPr>
            <p:spPr>
              <a:xfrm>
                <a:off x="4132561" y="4483268"/>
                <a:ext cx="39268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18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eorgia" panose="02040502050405020303" pitchFamily="18" charset="0"/>
                  </a:rPr>
                  <a:t>INTERRUZIONE GPS</a:t>
                </a:r>
                <a:endParaRPr lang="it-IT" dirty="0"/>
              </a:p>
            </p:txBody>
          </p:sp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4887DF7A-D3DC-8393-3B64-45F0706FD0DF}"/>
                  </a:ext>
                </a:extLst>
              </p:cNvPr>
              <p:cNvSpPr txBox="1"/>
              <p:nvPr/>
            </p:nvSpPr>
            <p:spPr>
              <a:xfrm>
                <a:off x="4206806" y="4962109"/>
                <a:ext cx="3778388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</a:rPr>
                  <a:t>Ci saranno due interruzioni di misure:</a:t>
                </a:r>
              </a:p>
              <a:p>
                <a:pPr marL="1200150" lvl="2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Da </a:t>
                </a:r>
                <a:r>
                  <a:rPr lang="it-IT" sz="1600" b="1" dirty="0">
                    <a:latin typeface="Georgia" panose="02040502050405020303" pitchFamily="18" charset="0"/>
                  </a:rPr>
                  <a:t>100</a:t>
                </a:r>
                <a:r>
                  <a:rPr lang="it-IT" sz="1600" dirty="0">
                    <a:latin typeface="Georgia" panose="02040502050405020303" pitchFamily="18" charset="0"/>
                  </a:rPr>
                  <a:t> a </a:t>
                </a:r>
                <a:r>
                  <a:rPr lang="it-IT" sz="1600" b="1" dirty="0">
                    <a:latin typeface="Georgia" panose="02040502050405020303" pitchFamily="18" charset="0"/>
                  </a:rPr>
                  <a:t>140</a:t>
                </a:r>
                <a:r>
                  <a:rPr lang="it-IT" sz="1600" dirty="0">
                    <a:latin typeface="Georgia" panose="02040502050405020303" pitchFamily="18" charset="0"/>
                  </a:rPr>
                  <a:t> secondi</a:t>
                </a:r>
              </a:p>
              <a:p>
                <a:pPr marL="1200150" lvl="2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Da </a:t>
                </a:r>
                <a:r>
                  <a:rPr lang="it-IT" sz="1600" b="1" dirty="0">
                    <a:latin typeface="Georgia" panose="02040502050405020303" pitchFamily="18" charset="0"/>
                  </a:rPr>
                  <a:t>280</a:t>
                </a:r>
                <a:r>
                  <a:rPr lang="it-IT" sz="1600" dirty="0">
                    <a:latin typeface="Georgia" panose="02040502050405020303" pitchFamily="18" charset="0"/>
                  </a:rPr>
                  <a:t> a </a:t>
                </a:r>
                <a:r>
                  <a:rPr lang="it-IT" sz="1600" b="1" dirty="0">
                    <a:latin typeface="Georgia" panose="02040502050405020303" pitchFamily="18" charset="0"/>
                  </a:rPr>
                  <a:t>320</a:t>
                </a:r>
                <a:r>
                  <a:rPr lang="it-IT" sz="1600" dirty="0">
                    <a:latin typeface="Georgia" panose="02040502050405020303" pitchFamily="18" charset="0"/>
                  </a:rPr>
                  <a:t> secondi </a:t>
                </a:r>
              </a:p>
            </p:txBody>
          </p:sp>
        </p:grpSp>
        <p:pic>
          <p:nvPicPr>
            <p:cNvPr id="35" name="Elemento grafico 34" descr="Cronometro 25% contorno">
              <a:extLst>
                <a:ext uri="{FF2B5EF4-FFF2-40B4-BE49-F238E27FC236}">
                  <a16:creationId xmlns:a16="http://schemas.microsoft.com/office/drawing/2014/main" id="{D8522736-C54B-97F3-3B4E-0928F1C65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15242" y="5318270"/>
              <a:ext cx="427405" cy="427405"/>
            </a:xfrm>
            <a:prstGeom prst="rect">
              <a:avLst/>
            </a:prstGeom>
          </p:spPr>
        </p:pic>
        <p:pic>
          <p:nvPicPr>
            <p:cNvPr id="36" name="Elemento grafico 35" descr="Cronometro 25% contorno">
              <a:extLst>
                <a:ext uri="{FF2B5EF4-FFF2-40B4-BE49-F238E27FC236}">
                  <a16:creationId xmlns:a16="http://schemas.microsoft.com/office/drawing/2014/main" id="{EEAE4ADF-07CA-6425-E877-9D7C39E68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15241" y="5676471"/>
              <a:ext cx="427405" cy="427405"/>
            </a:xfrm>
            <a:prstGeom prst="rect">
              <a:avLst/>
            </a:prstGeom>
          </p:spPr>
        </p:pic>
      </p:grpSp>
      <p:pic>
        <p:nvPicPr>
          <p:cNvPr id="7" name="Elemento grafico 6" descr="Segnale di divieto contorno">
            <a:extLst>
              <a:ext uri="{FF2B5EF4-FFF2-40B4-BE49-F238E27FC236}">
                <a16:creationId xmlns:a16="http://schemas.microsoft.com/office/drawing/2014/main" id="{BF9C824D-3C60-829A-4A3D-ED094E4C9E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9419" y="227949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321323F-C6BA-159E-8F6E-33503657BBB3}"/>
                  </a:ext>
                </a:extLst>
              </p:cNvPr>
              <p:cNvSpPr txBox="1"/>
              <p:nvPr/>
            </p:nvSpPr>
            <p:spPr>
              <a:xfrm>
                <a:off x="7948390" y="4930849"/>
                <a:ext cx="4237052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it-IT" sz="1600" dirty="0">
                    <a:latin typeface="Georgia" panose="02040502050405020303" pitchFamily="18" charset="0"/>
                    <a:cs typeface="Calibri" panose="020F0502020204030204" pitchFamily="34" charset="0"/>
                  </a:rPr>
                  <a:t>Per questo test useremo un </a:t>
                </a:r>
                <a:r>
                  <a:rPr lang="it-IT" sz="1600" dirty="0" err="1">
                    <a:latin typeface="Georgia" panose="02040502050405020303" pitchFamily="18" charset="0"/>
                    <a:cs typeface="Calibri" panose="020F0502020204030204" pitchFamily="34" charset="0"/>
                  </a:rPr>
                  <a:t>bias</a:t>
                </a:r>
                <a:r>
                  <a:rPr lang="it-IT" sz="1600" dirty="0">
                    <a:latin typeface="Georgia" panose="02040502050405020303" pitchFamily="18" charset="0"/>
                    <a:cs typeface="Calibri" panose="020F0502020204030204" pitchFamily="34" charset="0"/>
                  </a:rPr>
                  <a:t> che convergerà lentamente</a:t>
                </a:r>
                <a:endParaRPr lang="it-IT" sz="1600" dirty="0">
                  <a:latin typeface="Georgia" panose="02040502050405020303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321323F-C6BA-159E-8F6E-33503657B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390" y="4930849"/>
                <a:ext cx="4237052" cy="1138773"/>
              </a:xfrm>
              <a:prstGeom prst="rect">
                <a:avLst/>
              </a:prstGeom>
              <a:blipFill>
                <a:blip r:embed="rId9"/>
                <a:stretch>
                  <a:fillRect t="-1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91C9F719-C904-8F07-F9B7-75C6EB398CAD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C7591B96-B6DD-9694-5F97-4216F39B501B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E8462176-6E2E-7559-EA0B-6B4FDC8D0810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9890051-3645-931A-4EDC-A058931816F8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06C2DF5C-B77F-AC20-1272-84B75C8AB390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41D9A558-B890-F4C7-D2ED-472882E39BCB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62140891-3605-B1A3-1757-5A3E28CE0F1B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4B66440-2922-C4B4-1C23-8766A1982BAC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952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ggetto 12">
            <a:extLst>
              <a:ext uri="{FF2B5EF4-FFF2-40B4-BE49-F238E27FC236}">
                <a16:creationId xmlns:a16="http://schemas.microsoft.com/office/drawing/2014/main" id="{137572DC-8D90-3C26-BAD8-9ABA6AA890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019094"/>
              </p:ext>
            </p:extLst>
          </p:nvPr>
        </p:nvGraphicFramePr>
        <p:xfrm>
          <a:off x="4511864" y="1234046"/>
          <a:ext cx="3808019" cy="54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11" name="Oggetto 10">
                        <a:extLst>
                          <a:ext uri="{FF2B5EF4-FFF2-40B4-BE49-F238E27FC236}">
                            <a16:creationId xmlns:a16="http://schemas.microsoft.com/office/drawing/2014/main" id="{B0D2F423-102D-32DE-D177-A911744E9F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1864" y="1234046"/>
                        <a:ext cx="3808019" cy="54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09A100C3-AD6E-A503-2612-9FCBFD9BC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358" y="1218848"/>
            <a:ext cx="3818554" cy="5399998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8A8EBE1-5723-70F3-107B-341E49BA57AA}"/>
              </a:ext>
            </a:extLst>
          </p:cNvPr>
          <p:cNvSpPr txBox="1"/>
          <p:nvPr/>
        </p:nvSpPr>
        <p:spPr>
          <a:xfrm>
            <a:off x="976544" y="1070091"/>
            <a:ext cx="2157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VELOCITÁ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34DA2D-7269-93D3-0E2E-5D554D3AA1BD}"/>
              </a:ext>
            </a:extLst>
          </p:cNvPr>
          <p:cNvSpPr txBox="1"/>
          <p:nvPr/>
        </p:nvSpPr>
        <p:spPr>
          <a:xfrm>
            <a:off x="541537" y="793092"/>
            <a:ext cx="6790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RETTILINEA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10BB633-4E72-6A30-9B9C-9A8EA2C30691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B235BE23-81B8-BBFA-4544-51188D72F90C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6EBD3CCA-08A3-4130-83E1-8EA429DFEBEE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97BDC0BE-A00C-6A59-B29E-7B28447E6A3A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F3FEC749-BDAF-D62B-4EFF-B7AF4FEAD074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9CC1783-9757-15DA-BEFC-D507A33A6D7B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499B2586-F517-C23F-4EA0-BDAA8F0E4CCF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06F4DBD-BF29-48FD-80EE-A2434CD5A6ED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3E1924-1265-3C7C-91B8-B44DE0B48ACE}"/>
              </a:ext>
            </a:extLst>
          </p:cNvPr>
          <p:cNvSpPr txBox="1"/>
          <p:nvPr/>
        </p:nvSpPr>
        <p:spPr>
          <a:xfrm>
            <a:off x="4590912" y="1070091"/>
            <a:ext cx="3354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ERRORI VELOCITÀ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EE47BCD-6811-A5A2-3A36-52393CD3FAAA}"/>
              </a:ext>
            </a:extLst>
          </p:cNvPr>
          <p:cNvCxnSpPr>
            <a:cxnSpLocks/>
          </p:cNvCxnSpPr>
          <p:nvPr/>
        </p:nvCxnSpPr>
        <p:spPr>
          <a:xfrm flipH="1">
            <a:off x="5805996" y="1750890"/>
            <a:ext cx="1699644" cy="468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35323F2-438D-5A06-AD3B-45C2BCE0DB80}"/>
              </a:ext>
            </a:extLst>
          </p:cNvPr>
          <p:cNvSpPr txBox="1"/>
          <p:nvPr/>
        </p:nvSpPr>
        <p:spPr>
          <a:xfrm>
            <a:off x="6838666" y="1488706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C780710-8DA3-35E0-DD73-32B8A72A88A1}"/>
              </a:ext>
            </a:extLst>
          </p:cNvPr>
          <p:cNvCxnSpPr>
            <a:cxnSpLocks/>
          </p:cNvCxnSpPr>
          <p:nvPr/>
        </p:nvCxnSpPr>
        <p:spPr>
          <a:xfrm>
            <a:off x="7505640" y="1761289"/>
            <a:ext cx="0" cy="28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DCA4E2D-09F8-1E44-45B6-34C5A67A03BC}"/>
              </a:ext>
            </a:extLst>
          </p:cNvPr>
          <p:cNvCxnSpPr>
            <a:cxnSpLocks/>
          </p:cNvCxnSpPr>
          <p:nvPr/>
        </p:nvCxnSpPr>
        <p:spPr>
          <a:xfrm flipH="1">
            <a:off x="5805996" y="3444022"/>
            <a:ext cx="1699644" cy="47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9135239-1F2D-0A58-A97D-7B1D41B00DDF}"/>
              </a:ext>
            </a:extLst>
          </p:cNvPr>
          <p:cNvSpPr txBox="1"/>
          <p:nvPr/>
        </p:nvSpPr>
        <p:spPr>
          <a:xfrm>
            <a:off x="6775607" y="3184941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78DE63E-FDAB-6AF8-A5C6-AF7813D3DBAD}"/>
              </a:ext>
            </a:extLst>
          </p:cNvPr>
          <p:cNvCxnSpPr>
            <a:cxnSpLocks/>
          </p:cNvCxnSpPr>
          <p:nvPr/>
        </p:nvCxnSpPr>
        <p:spPr>
          <a:xfrm>
            <a:off x="7505640" y="3454421"/>
            <a:ext cx="0" cy="28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1D39ECA-A00C-5D0D-D373-453D7A5DCB48}"/>
              </a:ext>
            </a:extLst>
          </p:cNvPr>
          <p:cNvCxnSpPr>
            <a:cxnSpLocks/>
          </p:cNvCxnSpPr>
          <p:nvPr/>
        </p:nvCxnSpPr>
        <p:spPr>
          <a:xfrm flipH="1">
            <a:off x="5805996" y="5222861"/>
            <a:ext cx="1699644" cy="396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3708EF8-6D41-824C-EB80-DCD44D08A614}"/>
              </a:ext>
            </a:extLst>
          </p:cNvPr>
          <p:cNvSpPr txBox="1"/>
          <p:nvPr/>
        </p:nvSpPr>
        <p:spPr>
          <a:xfrm>
            <a:off x="6838666" y="4964051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D1DA67D-DC32-C504-C7AA-2777A3593CF3}"/>
              </a:ext>
            </a:extLst>
          </p:cNvPr>
          <p:cNvCxnSpPr>
            <a:cxnSpLocks/>
          </p:cNvCxnSpPr>
          <p:nvPr/>
        </p:nvCxnSpPr>
        <p:spPr>
          <a:xfrm>
            <a:off x="7505640" y="5233260"/>
            <a:ext cx="0" cy="28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863236B-B3C6-6553-290A-CF546195361E}"/>
                  </a:ext>
                </a:extLst>
              </p:cNvPr>
              <p:cNvSpPr txBox="1"/>
              <p:nvPr/>
            </p:nvSpPr>
            <p:spPr>
              <a:xfrm>
                <a:off x="8315372" y="1750316"/>
                <a:ext cx="3650024" cy="2008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Nei momenti in cui il segnale GPS viene a mancare l’errore di velocità si mantiene attorno ai valori: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 lungo X:   </a:t>
                </a:r>
                <a14:m>
                  <m:oMath xmlns:m="http://schemas.openxmlformats.org/officeDocument/2006/math"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−0,</m:t>
                    </m:r>
                    <m:r>
                      <a:rPr lang="it-IT" sz="105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32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 lungo Y:   </a:t>
                </a:r>
                <a14:m>
                  <m:oMath xmlns:m="http://schemas.openxmlformats.org/officeDocument/2006/math"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−0,2</m:t>
                    </m:r>
                    <m:r>
                      <a:rPr lang="it-IT" sz="105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 lungo Z:   </a:t>
                </a:r>
                <a14:m>
                  <m:oMath xmlns:m="http://schemas.openxmlformats.org/officeDocument/2006/math"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−0,2</m:t>
                    </m:r>
                    <m:r>
                      <a:rPr lang="it-IT" sz="105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Nell’istante in cui il GPS torna disponibile l’errore riporta un picco nel suo transitorio.</a:t>
                </a: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863236B-B3C6-6553-290A-CF5461953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72" y="1750316"/>
                <a:ext cx="3650024" cy="2008242"/>
              </a:xfrm>
              <a:prstGeom prst="rect">
                <a:avLst/>
              </a:prstGeom>
              <a:blipFill>
                <a:blip r:embed="rId6"/>
                <a:stretch>
                  <a:fillRect r="-167" b="-6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3964120-5134-CCD0-FF0F-2F11FC31573A}"/>
              </a:ext>
            </a:extLst>
          </p:cNvPr>
          <p:cNvSpPr txBox="1"/>
          <p:nvPr/>
        </p:nvSpPr>
        <p:spPr>
          <a:xfrm rot="16200000">
            <a:off x="4358739" y="3818819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m/s 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B28ECED-9F65-DE95-9A23-201F91BA97BE}"/>
              </a:ext>
            </a:extLst>
          </p:cNvPr>
          <p:cNvSpPr txBox="1"/>
          <p:nvPr/>
        </p:nvSpPr>
        <p:spPr>
          <a:xfrm rot="16200000">
            <a:off x="4358739" y="2083285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m/s 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7C66688-2398-6235-9E63-04511E68C5EC}"/>
              </a:ext>
            </a:extLst>
          </p:cNvPr>
          <p:cNvSpPr txBox="1"/>
          <p:nvPr/>
        </p:nvSpPr>
        <p:spPr>
          <a:xfrm rot="16200000">
            <a:off x="4339435" y="5554352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m/s 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F7FBA11-EBFE-70B3-775A-6FF09F114759}"/>
              </a:ext>
            </a:extLst>
          </p:cNvPr>
          <p:cNvSpPr txBox="1"/>
          <p:nvPr/>
        </p:nvSpPr>
        <p:spPr>
          <a:xfrm rot="16200000">
            <a:off x="552586" y="3142636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m/s 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277E4A2-5089-FDFA-3413-D5E6878217FB}"/>
              </a:ext>
            </a:extLst>
          </p:cNvPr>
          <p:cNvSpPr txBox="1"/>
          <p:nvPr/>
        </p:nvSpPr>
        <p:spPr>
          <a:xfrm>
            <a:off x="2426418" y="6349600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0B87AFE-4E53-B05D-0CC0-D3A1B14DF692}"/>
              </a:ext>
            </a:extLst>
          </p:cNvPr>
          <p:cNvSpPr txBox="1"/>
          <p:nvPr/>
        </p:nvSpPr>
        <p:spPr>
          <a:xfrm>
            <a:off x="6141439" y="6349600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CFCC85D-5084-A3A0-95E9-672967FF2584}"/>
              </a:ext>
            </a:extLst>
          </p:cNvPr>
          <p:cNvCxnSpPr>
            <a:cxnSpLocks/>
          </p:cNvCxnSpPr>
          <p:nvPr/>
        </p:nvCxnSpPr>
        <p:spPr>
          <a:xfrm flipH="1">
            <a:off x="2044919" y="3585800"/>
            <a:ext cx="1699644" cy="468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76407B3-77F3-618E-D608-4CB2AD444CE8}"/>
              </a:ext>
            </a:extLst>
          </p:cNvPr>
          <p:cNvSpPr txBox="1"/>
          <p:nvPr/>
        </p:nvSpPr>
        <p:spPr>
          <a:xfrm>
            <a:off x="3077589" y="3323616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B23788D-7B8B-1461-CC3C-6680DB5EDE8E}"/>
              </a:ext>
            </a:extLst>
          </p:cNvPr>
          <p:cNvCxnSpPr>
            <a:cxnSpLocks/>
          </p:cNvCxnSpPr>
          <p:nvPr/>
        </p:nvCxnSpPr>
        <p:spPr>
          <a:xfrm>
            <a:off x="3744563" y="3596199"/>
            <a:ext cx="0" cy="2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>
            <a:extLst>
              <a:ext uri="{FF2B5EF4-FFF2-40B4-BE49-F238E27FC236}">
                <a16:creationId xmlns:a16="http://schemas.microsoft.com/office/drawing/2014/main" id="{BE2D9810-27DD-0116-9434-DB2E0BECC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503" y="1545239"/>
            <a:ext cx="481646" cy="4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76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ggetto 12">
            <a:extLst>
              <a:ext uri="{FF2B5EF4-FFF2-40B4-BE49-F238E27FC236}">
                <a16:creationId xmlns:a16="http://schemas.microsoft.com/office/drawing/2014/main" id="{B7C0ED46-5B36-4467-1A4B-D9BE36EA23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878605"/>
              </p:ext>
            </p:extLst>
          </p:nvPr>
        </p:nvGraphicFramePr>
        <p:xfrm>
          <a:off x="4290221" y="1254757"/>
          <a:ext cx="3808019" cy="54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10" name="Oggetto 9">
                        <a:extLst>
                          <a:ext uri="{FF2B5EF4-FFF2-40B4-BE49-F238E27FC236}">
                            <a16:creationId xmlns:a16="http://schemas.microsoft.com/office/drawing/2014/main" id="{B5B95497-7979-EEFE-84C5-0EA7E5E400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0221" y="1254757"/>
                        <a:ext cx="3808019" cy="54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5ADC64EC-C8B3-6165-4F0C-0A2DB86A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208" y="1208590"/>
            <a:ext cx="3818554" cy="5399998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74B04DF-B29A-7A2B-8F9A-AB4DB07F7EE6}"/>
              </a:ext>
            </a:extLst>
          </p:cNvPr>
          <p:cNvSpPr txBox="1"/>
          <p:nvPr/>
        </p:nvSpPr>
        <p:spPr>
          <a:xfrm>
            <a:off x="449463" y="1070091"/>
            <a:ext cx="2157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POSIZIONE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34DA2D-7269-93D3-0E2E-5D554D3AA1BD}"/>
              </a:ext>
            </a:extLst>
          </p:cNvPr>
          <p:cNvSpPr txBox="1"/>
          <p:nvPr/>
        </p:nvSpPr>
        <p:spPr>
          <a:xfrm>
            <a:off x="541537" y="793092"/>
            <a:ext cx="6790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RETTILINEA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10BB633-4E72-6A30-9B9C-9A8EA2C30691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B235BE23-81B8-BBFA-4544-51188D72F90C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6EBD3CCA-08A3-4130-83E1-8EA429DFEBEE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97BDC0BE-A00C-6A59-B29E-7B28447E6A3A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F3FEC749-BDAF-D62B-4EFF-B7AF4FEAD074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9CC1783-9757-15DA-BEFC-D507A33A6D7B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499B2586-F517-C23F-4EA0-BDAA8F0E4CCF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06F4DBD-BF29-48FD-80EE-A2434CD5A6ED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A0FDA1-B2F9-CF6D-908C-50C768B08829}"/>
              </a:ext>
            </a:extLst>
          </p:cNvPr>
          <p:cNvSpPr txBox="1"/>
          <p:nvPr/>
        </p:nvSpPr>
        <p:spPr>
          <a:xfrm>
            <a:off x="4444669" y="1073966"/>
            <a:ext cx="3354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ERRORI POSIZIONI</a:t>
            </a:r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5AA3F75C-4644-0A53-2A96-5BDD2F38B105}"/>
              </a:ext>
            </a:extLst>
          </p:cNvPr>
          <p:cNvCxnSpPr>
            <a:cxnSpLocks/>
          </p:cNvCxnSpPr>
          <p:nvPr/>
        </p:nvCxnSpPr>
        <p:spPr>
          <a:xfrm flipH="1">
            <a:off x="5850384" y="2716567"/>
            <a:ext cx="1340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EBC5EF8-5EF0-5DA1-9699-7EA9E09C041D}"/>
              </a:ext>
            </a:extLst>
          </p:cNvPr>
          <p:cNvSpPr txBox="1"/>
          <p:nvPr/>
        </p:nvSpPr>
        <p:spPr>
          <a:xfrm>
            <a:off x="6123371" y="2500055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A4785CF-3876-F72C-B467-83BB512A078E}"/>
              </a:ext>
            </a:extLst>
          </p:cNvPr>
          <p:cNvCxnSpPr>
            <a:cxnSpLocks/>
          </p:cNvCxnSpPr>
          <p:nvPr/>
        </p:nvCxnSpPr>
        <p:spPr>
          <a:xfrm flipV="1">
            <a:off x="7190913" y="2091968"/>
            <a:ext cx="95450" cy="63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0894B1C-8225-13A6-55EF-BFC36ECBA4D8}"/>
              </a:ext>
            </a:extLst>
          </p:cNvPr>
          <p:cNvCxnSpPr>
            <a:cxnSpLocks/>
          </p:cNvCxnSpPr>
          <p:nvPr/>
        </p:nvCxnSpPr>
        <p:spPr>
          <a:xfrm flipH="1">
            <a:off x="5850384" y="4624834"/>
            <a:ext cx="1340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B809639-E2D3-1091-1065-550D181E3A78}"/>
              </a:ext>
            </a:extLst>
          </p:cNvPr>
          <p:cNvCxnSpPr>
            <a:cxnSpLocks/>
          </p:cNvCxnSpPr>
          <p:nvPr/>
        </p:nvCxnSpPr>
        <p:spPr>
          <a:xfrm flipV="1">
            <a:off x="7190913" y="4000235"/>
            <a:ext cx="95450" cy="63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5043E80-E61D-E0D7-CA99-582F66E646BB}"/>
              </a:ext>
            </a:extLst>
          </p:cNvPr>
          <p:cNvCxnSpPr>
            <a:cxnSpLocks/>
          </p:cNvCxnSpPr>
          <p:nvPr/>
        </p:nvCxnSpPr>
        <p:spPr>
          <a:xfrm flipH="1">
            <a:off x="5884745" y="6144828"/>
            <a:ext cx="1340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A2FF53B-A843-C7F1-EB3F-9AAF101CC0D5}"/>
              </a:ext>
            </a:extLst>
          </p:cNvPr>
          <p:cNvCxnSpPr>
            <a:cxnSpLocks/>
          </p:cNvCxnSpPr>
          <p:nvPr/>
        </p:nvCxnSpPr>
        <p:spPr>
          <a:xfrm flipV="1">
            <a:off x="7225274" y="5520229"/>
            <a:ext cx="95450" cy="63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7E8F5AD-39EF-B5A2-D66B-5B64AB29C47F}"/>
              </a:ext>
            </a:extLst>
          </p:cNvPr>
          <p:cNvSpPr txBox="1"/>
          <p:nvPr/>
        </p:nvSpPr>
        <p:spPr>
          <a:xfrm>
            <a:off x="6026827" y="4353502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E9F295B-1DC7-BF4D-5E47-E0A0131D0437}"/>
              </a:ext>
            </a:extLst>
          </p:cNvPr>
          <p:cNvSpPr txBox="1"/>
          <p:nvPr/>
        </p:nvSpPr>
        <p:spPr>
          <a:xfrm>
            <a:off x="6026826" y="5862252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63A2080-DDF8-F849-A495-A0D1A1D87C35}"/>
              </a:ext>
            </a:extLst>
          </p:cNvPr>
          <p:cNvSpPr txBox="1"/>
          <p:nvPr/>
        </p:nvSpPr>
        <p:spPr>
          <a:xfrm rot="16200000">
            <a:off x="4172665" y="1991940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495ED93-D810-1A19-BB6F-2C25A72AEFD9}"/>
              </a:ext>
            </a:extLst>
          </p:cNvPr>
          <p:cNvSpPr txBox="1"/>
          <p:nvPr/>
        </p:nvSpPr>
        <p:spPr>
          <a:xfrm rot="16200000">
            <a:off x="4172666" y="3854729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31F53E2-D7F8-0FB3-52BB-F0E1D84A73DD}"/>
              </a:ext>
            </a:extLst>
          </p:cNvPr>
          <p:cNvSpPr txBox="1"/>
          <p:nvPr/>
        </p:nvSpPr>
        <p:spPr>
          <a:xfrm rot="16200000">
            <a:off x="4178498" y="5420201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B68A945-3B16-CBE6-5E6A-07D1A06F5D21}"/>
                  </a:ext>
                </a:extLst>
              </p:cNvPr>
              <p:cNvSpPr txBox="1"/>
              <p:nvPr/>
            </p:nvSpPr>
            <p:spPr>
              <a:xfrm>
                <a:off x="8315372" y="1750316"/>
                <a:ext cx="3650024" cy="1454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Nei momenti in cui il segnale GPS viene a mancare l’errore di posizione, come conseguenza dell’ errore di stima per le velocità precedentemente mostrato tende a divergere.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Con due interruzione di </a:t>
                </a:r>
                <a14:m>
                  <m:oMath xmlns:m="http://schemas.openxmlformats.org/officeDocument/2006/math">
                    <m:r>
                      <a:rPr lang="it-IT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 secondi, l’errore accumulato fino al ripristino del GPS è risultato: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B68A945-3B16-CBE6-5E6A-07D1A06F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72" y="1750316"/>
                <a:ext cx="3650024" cy="1454244"/>
              </a:xfrm>
              <a:prstGeom prst="rect">
                <a:avLst/>
              </a:prstGeom>
              <a:blipFill>
                <a:blip r:embed="rId6"/>
                <a:stretch>
                  <a:fillRect r="-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Tabella 33">
                <a:extLst>
                  <a:ext uri="{FF2B5EF4-FFF2-40B4-BE49-F238E27FC236}">
                    <a16:creationId xmlns:a16="http://schemas.microsoft.com/office/drawing/2014/main" id="{2CBA9617-ECD9-3310-7042-093F6F91C3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4528762"/>
                  </p:ext>
                </p:extLst>
              </p:nvPr>
            </p:nvGraphicFramePr>
            <p:xfrm>
              <a:off x="8154339" y="3131752"/>
              <a:ext cx="3931478" cy="153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1478">
                      <a:extLst>
                        <a:ext uri="{9D8B030D-6E8A-4147-A177-3AD203B41FA5}">
                          <a16:colId xmlns:a16="http://schemas.microsoft.com/office/drawing/2014/main" val="2941254534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734785163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459065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it-IT" sz="1100" b="0" dirty="0">
                            <a:solidFill>
                              <a:schemeClr val="tx1"/>
                            </a:solidFill>
                            <a:latin typeface="Georgia" panose="02040502050405020303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Interruzione 1</a:t>
                          </a:r>
                        </a:p>
                        <a:p>
                          <a:pPr algn="ctr"/>
                          <a:r>
                            <a:rPr lang="it-IT" sz="1100" b="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[100, 140] secondi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Interruzione 2</a:t>
                          </a:r>
                        </a:p>
                        <a:p>
                          <a:pPr algn="ctr"/>
                          <a:r>
                            <a:rPr lang="it-IT" sz="1100" b="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[280, 320] secondi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7843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8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−13,7 </m:t>
                                </m:r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100" dirty="0">
                            <a:solidFill>
                              <a:schemeClr val="tx1"/>
                            </a:solidFill>
                            <a:latin typeface="Georgia" panose="02040502050405020303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7,48 </m:t>
                                </m:r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100" dirty="0">
                            <a:solidFill>
                              <a:schemeClr val="tx1"/>
                            </a:solidFill>
                            <a:latin typeface="Georgia" panose="02040502050405020303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4080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8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−9,68 </m:t>
                                </m:r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100" dirty="0">
                            <a:solidFill>
                              <a:schemeClr val="tx1"/>
                            </a:solidFill>
                            <a:latin typeface="Georgia" panose="02040502050405020303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9,85 </m:t>
                                </m:r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100" dirty="0">
                            <a:solidFill>
                              <a:schemeClr val="tx1"/>
                            </a:solidFill>
                            <a:latin typeface="Georgia" panose="02040502050405020303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822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8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Z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− 11,01 </m:t>
                                </m:r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100" dirty="0">
                            <a:solidFill>
                              <a:schemeClr val="tx1"/>
                            </a:solidFill>
                            <a:latin typeface="Georgia" panose="02040502050405020303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9,76 </m:t>
                                </m:r>
                                <m:r>
                                  <a:rPr lang="it-IT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100" dirty="0">
                            <a:solidFill>
                              <a:schemeClr val="tx1"/>
                            </a:solidFill>
                            <a:latin typeface="Georgia" panose="02040502050405020303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10118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Tabella 33">
                <a:extLst>
                  <a:ext uri="{FF2B5EF4-FFF2-40B4-BE49-F238E27FC236}">
                    <a16:creationId xmlns:a16="http://schemas.microsoft.com/office/drawing/2014/main" id="{2CBA9617-ECD9-3310-7042-093F6F91C3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4528762"/>
                  </p:ext>
                </p:extLst>
              </p:nvPr>
            </p:nvGraphicFramePr>
            <p:xfrm>
              <a:off x="8154339" y="3131752"/>
              <a:ext cx="3931478" cy="153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1478">
                      <a:extLst>
                        <a:ext uri="{9D8B030D-6E8A-4147-A177-3AD203B41FA5}">
                          <a16:colId xmlns:a16="http://schemas.microsoft.com/office/drawing/2014/main" val="2941254534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734785163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45906522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pPr algn="ctr"/>
                          <a:endParaRPr lang="it-IT" sz="1100" b="0" dirty="0">
                            <a:solidFill>
                              <a:schemeClr val="tx1"/>
                            </a:solidFill>
                            <a:latin typeface="Georgia" panose="02040502050405020303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Interruzione 1</a:t>
                          </a:r>
                        </a:p>
                        <a:p>
                          <a:pPr algn="ctr"/>
                          <a:r>
                            <a:rPr lang="it-IT" sz="1100" b="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[100, 140] secondi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Interruzione 2</a:t>
                          </a:r>
                        </a:p>
                        <a:p>
                          <a:pPr algn="ctr"/>
                          <a:r>
                            <a:rPr lang="it-IT" sz="1100" b="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[280, 320] secondi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7843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8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8581" t="-114516" r="-10067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18581" t="-114516" r="-67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4080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8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8581" t="-218033" r="-10067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8581" t="-218033" r="-676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822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800" dirty="0">
                              <a:solidFill>
                                <a:schemeClr val="tx1"/>
                              </a:solidFill>
                              <a:latin typeface="Georgia" panose="02040502050405020303" pitchFamily="18" charset="0"/>
                            </a:rPr>
                            <a:t>Z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8581" t="-318033" r="-10067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8581" t="-318033" r="-676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011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8BA7E59-6A5E-A6B9-230C-167F33E0B22E}"/>
              </a:ext>
            </a:extLst>
          </p:cNvPr>
          <p:cNvSpPr txBox="1"/>
          <p:nvPr/>
        </p:nvSpPr>
        <p:spPr>
          <a:xfrm rot="16200000">
            <a:off x="163484" y="3944821"/>
            <a:ext cx="3113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5F41BE1-C34F-0F6C-0F33-35B234BA7009}"/>
              </a:ext>
            </a:extLst>
          </p:cNvPr>
          <p:cNvSpPr txBox="1"/>
          <p:nvPr/>
        </p:nvSpPr>
        <p:spPr>
          <a:xfrm>
            <a:off x="1910051" y="6349600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7AD89C9-D429-DE19-23B1-41E10D9F70CE}"/>
              </a:ext>
            </a:extLst>
          </p:cNvPr>
          <p:cNvSpPr txBox="1"/>
          <p:nvPr/>
        </p:nvSpPr>
        <p:spPr>
          <a:xfrm>
            <a:off x="5984492" y="6322648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EF4D04D-AD0D-03E6-A06C-AC84E53B1C06}"/>
              </a:ext>
            </a:extLst>
          </p:cNvPr>
          <p:cNvCxnSpPr>
            <a:cxnSpLocks/>
          </p:cNvCxnSpPr>
          <p:nvPr/>
        </p:nvCxnSpPr>
        <p:spPr>
          <a:xfrm flipH="1">
            <a:off x="1616418" y="1903827"/>
            <a:ext cx="757432" cy="611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B0E3D66-4923-91C4-BFC7-A80F292DCD30}"/>
              </a:ext>
            </a:extLst>
          </p:cNvPr>
          <p:cNvSpPr txBox="1"/>
          <p:nvPr/>
        </p:nvSpPr>
        <p:spPr>
          <a:xfrm>
            <a:off x="1932596" y="1589950"/>
            <a:ext cx="987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latin typeface="Georgia" panose="02040502050405020303" pitchFamily="18" charset="0"/>
              </a:rPr>
              <a:t>GPS </a:t>
            </a:r>
            <a:r>
              <a:rPr lang="it-IT" sz="1050" dirty="0" err="1">
                <a:latin typeface="Georgia" panose="02040502050405020303" pitchFamily="18" charset="0"/>
              </a:rPr>
              <a:t>outage</a:t>
            </a:r>
            <a:endParaRPr lang="it-IT" sz="1050" dirty="0">
              <a:latin typeface="Georgia" panose="02040502050405020303" pitchFamily="18" charset="0"/>
            </a:endParaRP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C6B590B5-4B15-9858-2044-0BB495529F32}"/>
              </a:ext>
            </a:extLst>
          </p:cNvPr>
          <p:cNvCxnSpPr>
            <a:cxnSpLocks/>
          </p:cNvCxnSpPr>
          <p:nvPr/>
        </p:nvCxnSpPr>
        <p:spPr>
          <a:xfrm>
            <a:off x="2373850" y="1903827"/>
            <a:ext cx="671493" cy="57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CDFDD05E-C59C-DF37-E025-02DC02930DD1}"/>
              </a:ext>
            </a:extLst>
          </p:cNvPr>
          <p:cNvCxnSpPr/>
          <p:nvPr/>
        </p:nvCxnSpPr>
        <p:spPr>
          <a:xfrm flipV="1">
            <a:off x="1408270" y="2761665"/>
            <a:ext cx="0" cy="339356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3C5F738D-FFF1-6F12-EC8A-BADBA94C27D9}"/>
              </a:ext>
            </a:extLst>
          </p:cNvPr>
          <p:cNvCxnSpPr/>
          <p:nvPr/>
        </p:nvCxnSpPr>
        <p:spPr>
          <a:xfrm flipV="1">
            <a:off x="1776984" y="2756753"/>
            <a:ext cx="0" cy="339356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1428385C-1397-E2F4-47E1-21973253859C}"/>
              </a:ext>
            </a:extLst>
          </p:cNvPr>
          <p:cNvCxnSpPr/>
          <p:nvPr/>
        </p:nvCxnSpPr>
        <p:spPr>
          <a:xfrm flipV="1">
            <a:off x="3045343" y="2737084"/>
            <a:ext cx="0" cy="339356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0B958974-74AC-E5D0-F864-DE2D416D2357}"/>
              </a:ext>
            </a:extLst>
          </p:cNvPr>
          <p:cNvCxnSpPr>
            <a:cxnSpLocks/>
          </p:cNvCxnSpPr>
          <p:nvPr/>
        </p:nvCxnSpPr>
        <p:spPr>
          <a:xfrm flipV="1">
            <a:off x="3399305" y="2247620"/>
            <a:ext cx="0" cy="389285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magine 55">
            <a:extLst>
              <a:ext uri="{FF2B5EF4-FFF2-40B4-BE49-F238E27FC236}">
                <a16:creationId xmlns:a16="http://schemas.microsoft.com/office/drawing/2014/main" id="{1498655C-4020-29BF-1951-53B294127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39" y="1615213"/>
            <a:ext cx="455162" cy="6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8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DE9D0DF-7FD2-A31E-F1C9-4049B0A73738}"/>
              </a:ext>
            </a:extLst>
          </p:cNvPr>
          <p:cNvSpPr txBox="1"/>
          <p:nvPr/>
        </p:nvSpPr>
        <p:spPr>
          <a:xfrm>
            <a:off x="1055577" y="614886"/>
            <a:ext cx="872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Il filtro di assetto proposto stima l’orientazione del veicolo compensando il </a:t>
            </a:r>
            <a:r>
              <a:rPr lang="it-IT" sz="1600" dirty="0" err="1">
                <a:latin typeface="Georgia" panose="02040502050405020303" pitchFamily="18" charset="0"/>
              </a:rPr>
              <a:t>bias</a:t>
            </a:r>
            <a:r>
              <a:rPr lang="it-IT" sz="1600" dirty="0">
                <a:latin typeface="Georgia" panose="02040502050405020303" pitchFamily="18" charset="0"/>
              </a:rPr>
              <a:t> del giroscopio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FC17D8-0A60-5F5C-3C02-4A80E5C9954F}"/>
              </a:ext>
            </a:extLst>
          </p:cNvPr>
          <p:cNvSpPr txBox="1"/>
          <p:nvPr/>
        </p:nvSpPr>
        <p:spPr>
          <a:xfrm>
            <a:off x="1080000" y="1129234"/>
            <a:ext cx="11111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Possiamo riscrivere la cinematica in forma matriciale definendo quindi lo state </a:t>
            </a:r>
            <a:r>
              <a:rPr lang="it-IT" sz="1600" dirty="0" err="1">
                <a:latin typeface="Georgia" panose="02040502050405020303" pitchFamily="18" charset="0"/>
              </a:rPr>
              <a:t>space</a:t>
            </a:r>
            <a:r>
              <a:rPr lang="it-IT" sz="1600" dirty="0">
                <a:latin typeface="Georgia" panose="02040502050405020303" pitchFamily="18" charset="0"/>
              </a:rPr>
              <a:t> model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490FFF-04AF-05CD-127B-8740C5016E22}"/>
              </a:ext>
            </a:extLst>
          </p:cNvPr>
          <p:cNvSpPr txBox="1"/>
          <p:nvPr/>
        </p:nvSpPr>
        <p:spPr>
          <a:xfrm>
            <a:off x="1080000" y="2567850"/>
            <a:ext cx="1111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Per il quale possiamo considerare l’introduzione di un sistema di feedback </a:t>
            </a:r>
            <a:r>
              <a:rPr lang="it-IT" sz="1600" dirty="0" err="1">
                <a:latin typeface="Georgia" panose="02040502050405020303" pitchFamily="18" charset="0"/>
              </a:rPr>
              <a:t>nonlineare</a:t>
            </a:r>
            <a:r>
              <a:rPr lang="it-IT" sz="1600" dirty="0">
                <a:latin typeface="Georgia" panose="02040502050405020303" pitchFamily="18" charset="0"/>
              </a:rPr>
              <a:t>, rappresentato come nella figura sottostante.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364AC90-59F9-B571-C199-EC0AD9271B44}"/>
                  </a:ext>
                </a:extLst>
              </p:cNvPr>
              <p:cNvSpPr txBox="1"/>
              <p:nvPr/>
            </p:nvSpPr>
            <p:spPr>
              <a:xfrm>
                <a:off x="0" y="1643582"/>
                <a:ext cx="12191998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𝑇𝑄</m:t>
                              </m:r>
                              <m: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𝑇𝑄</m:t>
                              </m:r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it-IT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𝑇𝑄</m:t>
                              </m:r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it-IT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eorgia" panose="02040502050405020303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364AC90-59F9-B571-C199-EC0AD9271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43582"/>
                <a:ext cx="12191998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Fig. 3.">
            <a:extLst>
              <a:ext uri="{FF2B5EF4-FFF2-40B4-BE49-F238E27FC236}">
                <a16:creationId xmlns:a16="http://schemas.microsoft.com/office/drawing/2014/main" id="{4D1838EA-4C3D-E364-666A-057B1D6C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0" y="3044304"/>
            <a:ext cx="5400000" cy="178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C15D0F7B-A80C-7722-5660-854E00B03E1A}"/>
                  </a:ext>
                </a:extLst>
              </p:cNvPr>
              <p:cNvSpPr txBox="1"/>
              <p:nvPr/>
            </p:nvSpPr>
            <p:spPr>
              <a:xfrm>
                <a:off x="2" y="5102638"/>
                <a:ext cx="12191998" cy="710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𝑇𝑄</m:t>
                              </m:r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𝑇𝑄</m:t>
                              </m:r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  <m:r>
                      <a:rPr lang="it-IT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it-I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C15D0F7B-A80C-7722-5660-854E00B03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" y="5102638"/>
                <a:ext cx="12191998" cy="7105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uppo 20">
            <a:extLst>
              <a:ext uri="{FF2B5EF4-FFF2-40B4-BE49-F238E27FC236}">
                <a16:creationId xmlns:a16="http://schemas.microsoft.com/office/drawing/2014/main" id="{C064AC68-0316-CA5E-9CFE-28D59D979DFF}"/>
              </a:ext>
            </a:extLst>
          </p:cNvPr>
          <p:cNvGrpSpPr/>
          <p:nvPr/>
        </p:nvGrpSpPr>
        <p:grpSpPr>
          <a:xfrm>
            <a:off x="3694990" y="5988090"/>
            <a:ext cx="4802021" cy="384336"/>
            <a:chOff x="3997287" y="740817"/>
            <a:chExt cx="4802021" cy="384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EEC5785C-793E-5446-5F8B-B8C25681C810}"/>
                    </a:ext>
                  </a:extLst>
                </p:cNvPr>
                <p:cNvSpPr txBox="1"/>
                <p:nvPr/>
              </p:nvSpPr>
              <p:spPr>
                <a:xfrm>
                  <a:off x="3997287" y="749666"/>
                  <a:ext cx="2479243" cy="3754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di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it-IT" sz="18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EEC5785C-793E-5446-5F8B-B8C25681C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7287" y="749666"/>
                  <a:ext cx="2479243" cy="375487"/>
                </a:xfrm>
                <a:prstGeom prst="rect">
                  <a:avLst/>
                </a:prstGeom>
                <a:blipFill>
                  <a:blip r:embed="rId5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C238BCD6-93B8-4FF4-DAA0-8984795D2885}"/>
                    </a:ext>
                  </a:extLst>
                </p:cNvPr>
                <p:cNvSpPr txBox="1"/>
                <p:nvPr/>
              </p:nvSpPr>
              <p:spPr>
                <a:xfrm>
                  <a:off x="6527306" y="740817"/>
                  <a:ext cx="2272002" cy="3843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it-IT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it-IT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it-IT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it-IT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C238BCD6-93B8-4FF4-DAA0-8984795D2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7306" y="740817"/>
                  <a:ext cx="2272002" cy="384336"/>
                </a:xfrm>
                <a:prstGeom prst="rect">
                  <a:avLst/>
                </a:prstGeom>
                <a:blipFill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1365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74B04DF-B29A-7A2B-8F9A-AB4DB07F7EE6}"/>
              </a:ext>
            </a:extLst>
          </p:cNvPr>
          <p:cNvSpPr txBox="1"/>
          <p:nvPr/>
        </p:nvSpPr>
        <p:spPr>
          <a:xfrm>
            <a:off x="617241" y="1141964"/>
            <a:ext cx="9165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ERRORI </a:t>
            </a:r>
            <a:r>
              <a:rPr lang="it-IT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POSIZIONI CON E SENZA INTERRUZIONE GPS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BD43EF-5A4F-977F-8AC5-0A5DB8DC2D04}"/>
              </a:ext>
            </a:extLst>
          </p:cNvPr>
          <p:cNvSpPr txBox="1"/>
          <p:nvPr/>
        </p:nvSpPr>
        <p:spPr>
          <a:xfrm>
            <a:off x="541537" y="793092"/>
            <a:ext cx="83115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RETTILINEA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3215E04B-A255-A29E-7757-DE0F901EFD2A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02AC7475-2FA0-85D2-063A-E9705786EB41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BDD05FAB-E935-51D9-AF80-6E5DD06B394A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3C46AADA-3D3E-3E3D-9FA0-7DB32AAED553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D218A46D-C0C1-C917-84BD-C9B5FA7778A9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EE5B81F3-29EE-B63A-4EA3-2F402F22FAAD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2B9B5EE-A284-57C4-B979-D40DC6318AA8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753EB318-7C4F-35DA-9319-C1A411818D5E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55D98CE-B7B7-EF38-3B87-096735C795B1}"/>
                  </a:ext>
                </a:extLst>
              </p:cNvPr>
              <p:cNvSpPr txBox="1"/>
              <p:nvPr/>
            </p:nvSpPr>
            <p:spPr>
              <a:xfrm>
                <a:off x="6273508" y="2344088"/>
                <a:ext cx="5498282" cy="1061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Nel caso in cui il GPS non dovesse essere staccato possiamo osservare un </a:t>
                </a:r>
                <a:r>
                  <a:rPr lang="it-IT" sz="1050" dirty="0" err="1">
                    <a:solidFill>
                      <a:prstClr val="black"/>
                    </a:solidFill>
                    <a:latin typeface="Georgia" panose="02040502050405020303" pitchFamily="18" charset="0"/>
                  </a:rPr>
                  <a:t>bound</a:t>
                </a:r>
                <a:r>
                  <a:rPr lang="it-IT" sz="1050" dirty="0">
                    <a:solidFill>
                      <a:prstClr val="black"/>
                    </a:solidFill>
                    <a:latin typeface="Georgia" panose="02040502050405020303" pitchFamily="18" charset="0"/>
                  </a:rPr>
                  <a:t> in tutti gli assi entro il quale confinare l’andamento dell’errore.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𝑏𝑜𝑢𝑛</m:t>
                      </m:r>
                      <m:sSub>
                        <m:sSubPr>
                          <m:ctrlPr>
                            <a:rPr lang="it-IT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it-IT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it-IT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05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it-IT" sz="105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it-IT" sz="105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it-IT" sz="105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3,8 </m:t>
                      </m:r>
                      <m:r>
                        <a:rPr lang="it-IT" sz="105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050" dirty="0">
                  <a:solidFill>
                    <a:prstClr val="black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55D98CE-B7B7-EF38-3B87-096735C79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508" y="2344088"/>
                <a:ext cx="5498282" cy="10611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B1D59FDC-711C-648E-C2D2-6287400D1A40}"/>
              </a:ext>
            </a:extLst>
          </p:cNvPr>
          <p:cNvGrpSpPr/>
          <p:nvPr/>
        </p:nvGrpSpPr>
        <p:grpSpPr>
          <a:xfrm>
            <a:off x="2468115" y="1665183"/>
            <a:ext cx="3627885" cy="5002713"/>
            <a:chOff x="2468115" y="1665183"/>
            <a:chExt cx="3627885" cy="5002713"/>
          </a:xfrm>
        </p:grpSpPr>
        <p:graphicFrame>
          <p:nvGraphicFramePr>
            <p:cNvPr id="2" name="Oggetto 1">
              <a:extLst>
                <a:ext uri="{FF2B5EF4-FFF2-40B4-BE49-F238E27FC236}">
                  <a16:creationId xmlns:a16="http://schemas.microsoft.com/office/drawing/2014/main" id="{5C32058B-B0FE-76EF-F716-6B053ACE6C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6521655"/>
                </p:ext>
              </p:extLst>
            </p:nvPr>
          </p:nvGraphicFramePr>
          <p:xfrm>
            <a:off x="2568143" y="1665183"/>
            <a:ext cx="3527857" cy="5002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DF" r:id="rId3" imgW="0" imgH="360" progId="FoxitReader.Document">
                    <p:embed/>
                  </p:oleObj>
                </mc:Choice>
                <mc:Fallback>
                  <p:oleObj name="PDF" r:id="rId3" imgW="0" imgH="360" progId="FoxitReader.Documen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568143" y="1665183"/>
                          <a:ext cx="3527857" cy="5002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8950F51-F528-DAB7-7B85-F8085991D30B}"/>
                </a:ext>
              </a:extLst>
            </p:cNvPr>
            <p:cNvSpPr txBox="1"/>
            <p:nvPr/>
          </p:nvSpPr>
          <p:spPr>
            <a:xfrm rot="16200000">
              <a:off x="2412491" y="4066511"/>
              <a:ext cx="3113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(m)</a:t>
              </a:r>
              <a:endPara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ADAC677-CE00-BC30-0C20-194DA32088F3}"/>
                </a:ext>
              </a:extLst>
            </p:cNvPr>
            <p:cNvSpPr txBox="1"/>
            <p:nvPr/>
          </p:nvSpPr>
          <p:spPr>
            <a:xfrm rot="16200000">
              <a:off x="2412491" y="2349760"/>
              <a:ext cx="3113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(m)</a:t>
              </a:r>
              <a:endPara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6D16E24-5BF3-F0AD-43A9-2B01CDF95EBC}"/>
                </a:ext>
              </a:extLst>
            </p:cNvPr>
            <p:cNvSpPr txBox="1"/>
            <p:nvPr/>
          </p:nvSpPr>
          <p:spPr>
            <a:xfrm rot="16200000">
              <a:off x="2412491" y="5616009"/>
              <a:ext cx="3113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(m)</a:t>
              </a:r>
              <a:endPara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A1F5706-7814-8DD1-8F69-1945C0FAE97F}"/>
                </a:ext>
              </a:extLst>
            </p:cNvPr>
            <p:cNvSpPr txBox="1"/>
            <p:nvPr/>
          </p:nvSpPr>
          <p:spPr>
            <a:xfrm>
              <a:off x="4194854" y="6349600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(s)</a:t>
              </a:r>
              <a:endParaRPr lang="it-IT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E44F023F-725C-17CA-0716-28C01E343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253" y="2853257"/>
              <a:ext cx="998307" cy="205758"/>
            </a:xfrm>
            <a:prstGeom prst="rect">
              <a:avLst/>
            </a:prstGeom>
          </p:spPr>
        </p:pic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DC671686-0233-15D7-0678-8EAAB633A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252" y="4476495"/>
              <a:ext cx="998307" cy="205758"/>
            </a:xfrm>
            <a:prstGeom prst="rect">
              <a:avLst/>
            </a:prstGeom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12BD954A-868B-ACC8-4996-FAA770BFB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251" y="5943022"/>
              <a:ext cx="998307" cy="205758"/>
            </a:xfrm>
            <a:prstGeom prst="rect">
              <a:avLst/>
            </a:prstGeom>
          </p:spPr>
        </p:pic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3EAC9428-967B-F8B3-C62E-B3FD2ABFA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7221" y="5192817"/>
              <a:ext cx="423926" cy="190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2143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EDD539-8174-AB2F-DE1C-3ACF32BB81CE}"/>
              </a:ext>
            </a:extLst>
          </p:cNvPr>
          <p:cNvSpPr txBox="1"/>
          <p:nvPr/>
        </p:nvSpPr>
        <p:spPr>
          <a:xfrm>
            <a:off x="275208" y="408372"/>
            <a:ext cx="533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ANALISI E RISULTATI</a:t>
            </a:r>
            <a:endParaRPr lang="it-IT" sz="2800" b="1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3057CB4-1216-7E26-2F96-033CB7AE5F3D}"/>
              </a:ext>
            </a:extLst>
          </p:cNvPr>
          <p:cNvSpPr txBox="1"/>
          <p:nvPr/>
        </p:nvSpPr>
        <p:spPr>
          <a:xfrm>
            <a:off x="541537" y="793092"/>
            <a:ext cx="6790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TRAIETTORIA RETTILINEA</a:t>
            </a:r>
          </a:p>
        </p:txBody>
      </p:sp>
      <p:pic>
        <p:nvPicPr>
          <p:cNvPr id="6" name="Immagine 5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5C7BF703-C8DB-F5A0-86B3-7364902AD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75" y="1458000"/>
            <a:ext cx="3818555" cy="5400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A38F49-072F-A13A-C9C0-F359EA874EC1}"/>
              </a:ext>
            </a:extLst>
          </p:cNvPr>
          <p:cNvSpPr txBox="1"/>
          <p:nvPr/>
        </p:nvSpPr>
        <p:spPr>
          <a:xfrm>
            <a:off x="1616418" y="12701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LAMBDA </a:t>
            </a:r>
            <a:r>
              <a:rPr lang="it-IT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MISURATI</a:t>
            </a: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EED086D-81C8-7F2C-298D-5A8373F05E42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B91EE1C6-61AD-82A1-ECA1-24567F25E408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B138461-E08E-A814-342E-EF5E274D0371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A5DD5105-EB93-7465-465F-421F603DAC4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E213B384-FB3D-CEA1-0DEF-681D015CA85C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7E060BB-F7B2-F2EB-899E-05A3515754CB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32320374-E0F9-0376-F854-6BA6F5C7E55C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SIMULAZIONE E RISULTATI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9038FEC-BCEE-6206-0D9F-88A1640D1EB0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5C7FEAC-76D6-55C2-3BA9-FF45294B9D4B}"/>
              </a:ext>
            </a:extLst>
          </p:cNvPr>
          <p:cNvSpPr txBox="1"/>
          <p:nvPr/>
        </p:nvSpPr>
        <p:spPr>
          <a:xfrm>
            <a:off x="5387565" y="1763764"/>
            <a:ext cx="64730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Georgia" panose="02040502050405020303" pitchFamily="18" charset="0"/>
              </a:rPr>
              <a:t>Dal grafico è possibile osservare come l’evoluzione dei lambda misurati differisca in base al sensore </a:t>
            </a:r>
            <a:r>
              <a:rPr lang="it-IT" sz="1400" dirty="0" err="1">
                <a:latin typeface="Georgia" panose="02040502050405020303" pitchFamily="18" charset="0"/>
              </a:rPr>
              <a:t>ustilizzato</a:t>
            </a:r>
            <a:r>
              <a:rPr lang="it-IT" sz="1400" dirty="0">
                <a:latin typeface="Georgia" panose="02040502050405020303" pitchFamily="18" charset="0"/>
              </a:rPr>
              <a:t>. È in particolare riportato l’andamento per la misura di pitch.</a:t>
            </a:r>
          </a:p>
          <a:p>
            <a:endParaRPr lang="it-IT" sz="1400" dirty="0">
              <a:latin typeface="Georgia" panose="02040502050405020303" pitchFamily="18" charset="0"/>
            </a:endParaRPr>
          </a:p>
          <a:p>
            <a:r>
              <a:rPr lang="it-IT" sz="1400" dirty="0">
                <a:latin typeface="Georgia" panose="02040502050405020303" pitchFamily="18" charset="0"/>
              </a:rPr>
              <a:t>Misura ottenuta dall’integrazione di </a:t>
            </a:r>
            <a:r>
              <a:rPr lang="it-IT" sz="1400" dirty="0">
                <a:solidFill>
                  <a:srgbClr val="DB501A"/>
                </a:solidFill>
                <a:latin typeface="Georgia" panose="02040502050405020303" pitchFamily="18" charset="0"/>
              </a:rPr>
              <a:t>sensori inerziali </a:t>
            </a:r>
            <a:r>
              <a:rPr lang="it-IT" sz="1400" dirty="0">
                <a:latin typeface="Georgia" panose="02040502050405020303" pitchFamily="18" charset="0"/>
              </a:rPr>
              <a:t>risulta: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1400" b="1" dirty="0">
                <a:latin typeface="Georgia" panose="02040502050405020303" pitchFamily="18" charset="0"/>
              </a:rPr>
              <a:t>Meno</a:t>
            </a:r>
            <a:r>
              <a:rPr lang="it-IT" sz="1400" dirty="0">
                <a:latin typeface="Georgia" panose="02040502050405020303" pitchFamily="18" charset="0"/>
              </a:rPr>
              <a:t> rumorosa in </a:t>
            </a:r>
            <a:r>
              <a:rPr lang="it-IT" sz="1400" b="1" dirty="0">
                <a:latin typeface="Georgia" panose="02040502050405020303" pitchFamily="18" charset="0"/>
              </a:rPr>
              <a:t>alte</a:t>
            </a:r>
            <a:r>
              <a:rPr lang="it-IT" sz="1400" dirty="0">
                <a:latin typeface="Georgia" panose="02040502050405020303" pitchFamily="18" charset="0"/>
              </a:rPr>
              <a:t> frequenza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400" b="1" dirty="0">
                <a:latin typeface="Georgia" panose="02040502050405020303" pitchFamily="18" charset="0"/>
              </a:rPr>
              <a:t>Più</a:t>
            </a:r>
            <a:r>
              <a:rPr lang="it-IT" sz="1400" dirty="0">
                <a:latin typeface="Georgia" panose="02040502050405020303" pitchFamily="18" charset="0"/>
              </a:rPr>
              <a:t> rumorosa in </a:t>
            </a:r>
            <a:r>
              <a:rPr lang="it-IT" sz="1400" b="1" dirty="0">
                <a:latin typeface="Georgia" panose="02040502050405020303" pitchFamily="18" charset="0"/>
              </a:rPr>
              <a:t>basse</a:t>
            </a:r>
            <a:r>
              <a:rPr lang="it-IT" sz="1400" dirty="0">
                <a:latin typeface="Georgia" panose="02040502050405020303" pitchFamily="18" charset="0"/>
              </a:rPr>
              <a:t> frequenze.</a:t>
            </a:r>
          </a:p>
          <a:p>
            <a:r>
              <a:rPr lang="it-IT" sz="1400" u="sng" dirty="0">
                <a:latin typeface="Georgia" panose="02040502050405020303" pitchFamily="18" charset="0"/>
              </a:rPr>
              <a:t>NB</a:t>
            </a:r>
            <a:r>
              <a:rPr lang="it-IT" sz="1400" i="1" dirty="0">
                <a:latin typeface="Georgia" panose="02040502050405020303" pitchFamily="18" charset="0"/>
              </a:rPr>
              <a:t> L’errore di stima diverge lentamente. </a:t>
            </a:r>
          </a:p>
          <a:p>
            <a:endParaRPr lang="it-IT" sz="1400" dirty="0">
              <a:latin typeface="Georgia" panose="02040502050405020303" pitchFamily="18" charset="0"/>
            </a:endParaRPr>
          </a:p>
          <a:p>
            <a:r>
              <a:rPr lang="it-IT" sz="1400" dirty="0">
                <a:latin typeface="Georgia" panose="02040502050405020303" pitchFamily="18" charset="0"/>
              </a:rPr>
              <a:t>Misura ottenuta dal </a:t>
            </a:r>
            <a:r>
              <a:rPr lang="it-IT" sz="1400" b="1" dirty="0">
                <a:solidFill>
                  <a:srgbClr val="78AB32"/>
                </a:solidFill>
                <a:latin typeface="Georgia" panose="02040502050405020303" pitchFamily="18" charset="0"/>
              </a:rPr>
              <a:t>MPS</a:t>
            </a:r>
            <a:r>
              <a:rPr lang="it-IT" sz="1400" dirty="0">
                <a:latin typeface="Georgia" panose="02040502050405020303" pitchFamily="18" charset="0"/>
              </a:rPr>
              <a:t> risulta: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1400" b="1" dirty="0">
                <a:latin typeface="Georgia" panose="02040502050405020303" pitchFamily="18" charset="0"/>
              </a:rPr>
              <a:t>Più</a:t>
            </a:r>
            <a:r>
              <a:rPr lang="it-IT" sz="1400" dirty="0">
                <a:latin typeface="Georgia" panose="02040502050405020303" pitchFamily="18" charset="0"/>
              </a:rPr>
              <a:t> rumorosa in </a:t>
            </a:r>
            <a:r>
              <a:rPr lang="it-IT" sz="1400" b="1" dirty="0">
                <a:latin typeface="Georgia" panose="02040502050405020303" pitchFamily="18" charset="0"/>
              </a:rPr>
              <a:t>alte</a:t>
            </a:r>
            <a:r>
              <a:rPr lang="it-IT" sz="1400" dirty="0">
                <a:latin typeface="Georgia" panose="02040502050405020303" pitchFamily="18" charset="0"/>
              </a:rPr>
              <a:t> frequenza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400" b="1" dirty="0">
                <a:latin typeface="Georgia" panose="02040502050405020303" pitchFamily="18" charset="0"/>
              </a:rPr>
              <a:t>Meno</a:t>
            </a:r>
            <a:r>
              <a:rPr lang="it-IT" sz="1400" dirty="0">
                <a:latin typeface="Georgia" panose="02040502050405020303" pitchFamily="18" charset="0"/>
              </a:rPr>
              <a:t> rumorosa in </a:t>
            </a:r>
            <a:r>
              <a:rPr lang="it-IT" sz="1400" b="1" dirty="0">
                <a:latin typeface="Georgia" panose="02040502050405020303" pitchFamily="18" charset="0"/>
              </a:rPr>
              <a:t>basse</a:t>
            </a:r>
            <a:r>
              <a:rPr lang="it-IT" sz="1400" dirty="0">
                <a:latin typeface="Georgia" panose="02040502050405020303" pitchFamily="18" charset="0"/>
              </a:rPr>
              <a:t> frequenze.</a:t>
            </a:r>
          </a:p>
          <a:p>
            <a:endParaRPr lang="it-IT" sz="1400" dirty="0">
              <a:latin typeface="Georgia" panose="02040502050405020303" pitchFamily="18" charset="0"/>
            </a:endParaRPr>
          </a:p>
          <a:p>
            <a:endParaRPr lang="it-IT" sz="1400" dirty="0">
              <a:latin typeface="Georgia" panose="02040502050405020303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6E286C-6E09-1DC7-5BD8-54D648CA272D}"/>
              </a:ext>
            </a:extLst>
          </p:cNvPr>
          <p:cNvSpPr txBox="1"/>
          <p:nvPr/>
        </p:nvSpPr>
        <p:spPr>
          <a:xfrm rot="16200000">
            <a:off x="1327878" y="4757907"/>
            <a:ext cx="3770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(Rad)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CD697A-3625-59DE-986D-C8BE483AFC4F}"/>
              </a:ext>
            </a:extLst>
          </p:cNvPr>
          <p:cNvSpPr txBox="1"/>
          <p:nvPr/>
        </p:nvSpPr>
        <p:spPr>
          <a:xfrm>
            <a:off x="3044323" y="6547376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43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E16450E-1D47-A0D6-037C-E0B26827D59C}"/>
              </a:ext>
            </a:extLst>
          </p:cNvPr>
          <p:cNvSpPr txBox="1"/>
          <p:nvPr/>
        </p:nvSpPr>
        <p:spPr>
          <a:xfrm>
            <a:off x="1055577" y="614886"/>
            <a:ext cx="4240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Georgia" panose="02040502050405020303" pitchFamily="18" charset="0"/>
              </a:rPr>
              <a:t>Analizziamo l’espressione appena proposta: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E256B9-0B71-35CE-0F90-81E71FE88B51}"/>
                  </a:ext>
                </a:extLst>
              </p:cNvPr>
              <p:cNvSpPr txBox="1"/>
              <p:nvPr/>
            </p:nvSpPr>
            <p:spPr>
              <a:xfrm>
                <a:off x="1692474" y="1086593"/>
                <a:ext cx="9768598" cy="1270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è il vettore degli angoli di Eulero osservati trasformati nello spazio di stato e corrotti dal rumore bianco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 Ɲ</m:t>
                    </m:r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 </a:t>
                </a:r>
              </a:p>
              <a:p>
                <a:endParaRPr lang="it-IT" sz="16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(3,3) </m:t>
                    </m:r>
                  </m:oMath>
                </a14:m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sono le matrici di guadagno di feedback.</a:t>
                </a:r>
                <a:endParaRPr lang="it-IT" sz="16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E256B9-0B71-35CE-0F90-81E71FE88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474" y="1086593"/>
                <a:ext cx="9768598" cy="1270861"/>
              </a:xfrm>
              <a:prstGeom prst="rect">
                <a:avLst/>
              </a:prstGeom>
              <a:blipFill>
                <a:blip r:embed="rId2"/>
                <a:stretch>
                  <a:fillRect t="-1435" r="-62" b="-19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0BF1281-9634-9F78-A6CC-D58D1171855A}"/>
                  </a:ext>
                </a:extLst>
              </p:cNvPr>
              <p:cNvSpPr txBox="1"/>
              <p:nvPr/>
            </p:nvSpPr>
            <p:spPr>
              <a:xfrm>
                <a:off x="1055577" y="2490607"/>
                <a:ext cx="10849450" cy="3508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it-IT" sz="1600" dirty="0">
                    <a:latin typeface="Georgia" panose="02040502050405020303" pitchFamily="18" charset="0"/>
                  </a:rPr>
                  <a:t> si ottiene da due vettori </a:t>
                </a:r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misurati in frame body come:</a:t>
                </a:r>
              </a:p>
              <a:p>
                <a:pPr marL="1200150" lvl="2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campi gravitazionali </a:t>
                </a:r>
              </a:p>
              <a:p>
                <a:pPr marL="1200150" lvl="2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campi</a:t>
                </a:r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 magnetici della Terra, </a:t>
                </a:r>
              </a:p>
              <a:p>
                <a:r>
                  <a:rPr lang="it-IT" sz="1600" dirty="0">
                    <a:latin typeface="Georgia" panose="02040502050405020303" pitchFamily="18" charset="0"/>
                  </a:rPr>
                  <a:t>O</a:t>
                </a:r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ppure da dispositivi come telecamere o star tracker</a:t>
                </a:r>
                <a:r>
                  <a:rPr lang="it-IT" sz="1600" dirty="0">
                    <a:latin typeface="Georgia" panose="02040502050405020303" pitchFamily="18" charset="0"/>
                  </a:rPr>
                  <a:t>, a</a:t>
                </a:r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d esempio, </a:t>
                </a:r>
              </a:p>
              <a:p>
                <a:pPr marL="1200150" lvl="2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B</a:t>
                </a:r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eccheggio e rollio possono essere determinati dal campo gravitazionale della Terra, disponibile da due inclinometri a bordo (pendoli), </a:t>
                </a:r>
              </a:p>
              <a:p>
                <a:pPr marL="1200150" lvl="2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Georgia" panose="02040502050405020303" pitchFamily="18" charset="0"/>
                  </a:rPr>
                  <a:t>I</a:t>
                </a:r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mbardata può essere calcolato dalle misurazioni del campo magnetico terrestre fornite da una triade di magnetometri.</a:t>
                </a:r>
              </a:p>
              <a:p>
                <a:r>
                  <a:rPr lang="it-IT" sz="1600" b="0" i="0" dirty="0">
                    <a:effectLst/>
                    <a:latin typeface="Georgia" panose="02040502050405020303" pitchFamily="18" charset="0"/>
                  </a:rPr>
                  <a:t>La scelta dell'osservazione dell’assetto dipende dai sensori disponibili e dalle risorse computazionali </a:t>
                </a:r>
                <a:r>
                  <a:rPr lang="it-IT" b="0" i="0" dirty="0">
                    <a:solidFill>
                      <a:srgbClr val="FFFFFF"/>
                    </a:solidFill>
                    <a:effectLst/>
                    <a:latin typeface="Georgia" panose="02040502050405020303" pitchFamily="18" charset="0"/>
                  </a:rPr>
                  <a:t>pertanto l'osservazione dell'atteggiamento adottata in questo lavoro viene dettagliata successivamente nella sezione di implementazione del sistema di navigazione. </a:t>
                </a:r>
                <a:endParaRPr lang="it-IT" dirty="0">
                  <a:solidFill>
                    <a:srgbClr val="FFFFFF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0BF1281-9634-9F78-A6CC-D58D11718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77" y="2490607"/>
                <a:ext cx="10849450" cy="3508653"/>
              </a:xfrm>
              <a:prstGeom prst="rect">
                <a:avLst/>
              </a:prstGeom>
              <a:blipFill>
                <a:blip r:embed="rId3"/>
                <a:stretch>
                  <a:fillRect l="-449" t="-522" b="-1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25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386C2E3A-3A4A-D67D-498A-EB8C45F2F13B}"/>
              </a:ext>
            </a:extLst>
          </p:cNvPr>
          <p:cNvGrpSpPr/>
          <p:nvPr/>
        </p:nvGrpSpPr>
        <p:grpSpPr>
          <a:xfrm>
            <a:off x="0" y="0"/>
            <a:ext cx="12192001" cy="198000"/>
            <a:chOff x="0" y="0"/>
            <a:chExt cx="12192001" cy="198000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3C37DA9-ACB3-647E-FF0A-2DDEEA351065}"/>
                </a:ext>
              </a:extLst>
            </p:cNvPr>
            <p:cNvSpPr/>
            <p:nvPr/>
          </p:nvSpPr>
          <p:spPr>
            <a:xfrm>
              <a:off x="0" y="0"/>
              <a:ext cx="540000" cy="198000"/>
            </a:xfrm>
            <a:prstGeom prst="rect">
              <a:avLst/>
            </a:prstGeom>
            <a:solidFill>
              <a:srgbClr val="00CC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CB965EE-41E3-1BAA-1CC1-C59C22979C25}"/>
                </a:ext>
              </a:extLst>
            </p:cNvPr>
            <p:cNvSpPr/>
            <p:nvPr/>
          </p:nvSpPr>
          <p:spPr>
            <a:xfrm>
              <a:off x="540000" y="0"/>
              <a:ext cx="540000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22CFB6AC-C88F-CF32-F751-4134C4D78CF7}"/>
                </a:ext>
              </a:extLst>
            </p:cNvPr>
            <p:cNvSpPr/>
            <p:nvPr/>
          </p:nvSpPr>
          <p:spPr>
            <a:xfrm>
              <a:off x="1080000" y="0"/>
              <a:ext cx="540000" cy="198000"/>
            </a:xfrm>
            <a:prstGeom prst="rect">
              <a:avLst/>
            </a:prstGeom>
            <a:solidFill>
              <a:srgbClr val="B2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301CDD-2BB0-FD25-7756-129F1606B605}"/>
                </a:ext>
              </a:extLst>
            </p:cNvPr>
            <p:cNvSpPr/>
            <p:nvPr/>
          </p:nvSpPr>
          <p:spPr>
            <a:xfrm>
              <a:off x="1616418" y="0"/>
              <a:ext cx="540000" cy="198000"/>
            </a:xfrm>
            <a:prstGeom prst="rect">
              <a:avLst/>
            </a:prstGeom>
            <a:solidFill>
              <a:srgbClr val="D0FF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8572F6B-9E0B-93A5-59F3-9DC4523C0E6E}"/>
                </a:ext>
              </a:extLst>
            </p:cNvPr>
            <p:cNvSpPr/>
            <p:nvPr/>
          </p:nvSpPr>
          <p:spPr>
            <a:xfrm>
              <a:off x="2156418" y="0"/>
              <a:ext cx="540000" cy="198000"/>
            </a:xfrm>
            <a:prstGeom prst="rect">
              <a:avLst/>
            </a:prstGeom>
            <a:solidFill>
              <a:srgbClr val="70D0C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Georgia" panose="02040502050405020303" pitchFamily="18" charset="0"/>
                </a:rPr>
                <a:t>5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A809370-89D5-132E-D59E-37E844A54306}"/>
                </a:ext>
              </a:extLst>
            </p:cNvPr>
            <p:cNvSpPr/>
            <p:nvPr/>
          </p:nvSpPr>
          <p:spPr>
            <a:xfrm>
              <a:off x="3232837" y="0"/>
              <a:ext cx="8959164" cy="198000"/>
            </a:xfrm>
            <a:prstGeom prst="rect">
              <a:avLst/>
            </a:prstGeom>
            <a:solidFill>
              <a:srgbClr val="84E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</a:rPr>
                <a:t>ATTITUDE FILTER</a:t>
              </a:r>
              <a:endParaRPr lang="it-IT" sz="1200" b="1" spc="3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61A41DD-EB39-F624-DAB9-7E9AE97BE056}"/>
                </a:ext>
              </a:extLst>
            </p:cNvPr>
            <p:cNvSpPr/>
            <p:nvPr/>
          </p:nvSpPr>
          <p:spPr>
            <a:xfrm>
              <a:off x="2692836" y="0"/>
              <a:ext cx="540000" cy="198000"/>
            </a:xfrm>
            <a:prstGeom prst="rect">
              <a:avLst/>
            </a:prstGeom>
            <a:solidFill>
              <a:srgbClr val="20B2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b="1" spc="3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670C794-D88E-7C6F-7123-E455308774AF}"/>
                  </a:ext>
                </a:extLst>
              </p:cNvPr>
              <p:cNvSpPr txBox="1"/>
              <p:nvPr/>
            </p:nvSpPr>
            <p:spPr>
              <a:xfrm>
                <a:off x="1180729" y="2547861"/>
                <a:ext cx="10040645" cy="1577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4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CALCOLO DEGLI ANGOLI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48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48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it-IT" sz="48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it-IT" sz="48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48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it-IT" sz="48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̅"/>
                          <m:ctrlPr>
                            <a:rPr lang="it-IT" sz="48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48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it-IT" sz="48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5670C794-D88E-7C6F-7123-E4553087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729" y="2547861"/>
                <a:ext cx="10040645" cy="1577611"/>
              </a:xfrm>
              <a:prstGeom prst="rect">
                <a:avLst/>
              </a:prstGeom>
              <a:blipFill>
                <a:blip r:embed="rId2"/>
                <a:stretch>
                  <a:fillRect t="-88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359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6339</Words>
  <Application>Microsoft Office PowerPoint</Application>
  <PresentationFormat>Widescreen</PresentationFormat>
  <Paragraphs>1348</Paragraphs>
  <Slides>71</Slides>
  <Notes>12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Georgia</vt:lpstr>
      <vt:lpstr>Menlo</vt:lpstr>
      <vt:lpstr>Tema di Office</vt:lpstr>
      <vt:lpstr>PDF</vt:lpstr>
      <vt:lpstr>Discrete-Time Complementary Filters for Attitude and Position Estimation</vt:lpstr>
      <vt:lpstr>INTRODUZIONE</vt:lpstr>
      <vt:lpstr>Presentazione standard di PowerPoint</vt:lpstr>
      <vt:lpstr>NOMENCALTURA</vt:lpstr>
      <vt:lpstr>ATTITUDE FILTER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POSITION FILTER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SIMULAZIONI  E RISULTATI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morello</dc:creator>
  <cp:lastModifiedBy>Leonardo Marcello</cp:lastModifiedBy>
  <cp:revision>44</cp:revision>
  <dcterms:created xsi:type="dcterms:W3CDTF">2023-07-07T08:59:27Z</dcterms:created>
  <dcterms:modified xsi:type="dcterms:W3CDTF">2023-07-25T09:47:00Z</dcterms:modified>
</cp:coreProperties>
</file>